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56" r:id="rId2"/>
    <p:sldId id="258" r:id="rId3"/>
    <p:sldId id="259" r:id="rId4"/>
    <p:sldId id="260" r:id="rId5"/>
    <p:sldId id="257" r:id="rId6"/>
    <p:sldId id="277" r:id="rId7"/>
    <p:sldId id="278" r:id="rId8"/>
    <p:sldId id="279" r:id="rId9"/>
    <p:sldId id="280" r:id="rId10"/>
    <p:sldId id="292" r:id="rId11"/>
    <p:sldId id="282" r:id="rId12"/>
    <p:sldId id="291" r:id="rId13"/>
    <p:sldId id="284" r:id="rId14"/>
    <p:sldId id="285" r:id="rId15"/>
    <p:sldId id="286" r:id="rId16"/>
    <p:sldId id="268" r:id="rId17"/>
    <p:sldId id="287" r:id="rId18"/>
    <p:sldId id="293" r:id="rId19"/>
    <p:sldId id="288" r:id="rId20"/>
    <p:sldId id="289" r:id="rId21"/>
    <p:sldId id="267" r:id="rId22"/>
    <p:sldId id="264" r:id="rId23"/>
    <p:sldId id="265" r:id="rId24"/>
    <p:sldId id="269" r:id="rId25"/>
    <p:sldId id="270" r:id="rId26"/>
    <p:sldId id="271" r:id="rId27"/>
    <p:sldId id="272" r:id="rId28"/>
    <p:sldId id="295" r:id="rId29"/>
    <p:sldId id="273" r:id="rId30"/>
    <p:sldId id="274" r:id="rId31"/>
    <p:sldId id="294" r:id="rId32"/>
    <p:sldId id="276" r:id="rId33"/>
    <p:sldId id="29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0233E"/>
    <a:srgbClr val="55565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0" autoAdjust="0"/>
    <p:restoredTop sz="83768" autoAdjust="0"/>
  </p:normalViewPr>
  <p:slideViewPr>
    <p:cSldViewPr>
      <p:cViewPr varScale="1">
        <p:scale>
          <a:sx n="95" d="100"/>
          <a:sy n="95" d="100"/>
        </p:scale>
        <p:origin x="16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F5509CA3-AA24-42EA-B1A2-2F3FC4C8E3FA}" type="presOf" srcId="{EF3EC64A-5154-4534-962A-11C2E59C2099}" destId="{37CA7C3B-1E3B-4BCE-A73B-0405B0121848}" srcOrd="0" destOrd="0" presId="urn:microsoft.com/office/officeart/2005/8/layout/hProcess4"/>
    <dgm:cxn modelId="{803C64B3-B80B-4096-835B-1A52E96C11D7}" type="presParOf" srcId="{37CA7C3B-1E3B-4BCE-A73B-0405B0121848}" destId="{3FA6B9FB-3623-43B5-9554-EC2F1F3C892A}" srcOrd="0" destOrd="0" presId="urn:microsoft.com/office/officeart/2005/8/layout/hProcess4"/>
    <dgm:cxn modelId="{775786B0-CDE1-4E4A-9E4B-58CCCB3AE15F}" type="presParOf" srcId="{37CA7C3B-1E3B-4BCE-A73B-0405B0121848}" destId="{04A873A3-1A09-4183-AFC2-C51FC61F98B8}" srcOrd="1" destOrd="0" presId="urn:microsoft.com/office/officeart/2005/8/layout/hProcess4"/>
    <dgm:cxn modelId="{6548FF43-0CF2-4C96-AB20-15B956B63E5B}"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en-US" b="1" dirty="0"/>
            <a:t>1917</a:t>
          </a:r>
          <a:r>
            <a:rPr lang="en-US" dirty="0"/>
            <a:t>: Melvin Jones founded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a:p>
      </dgm:t>
    </dgm:pt>
    <dgm:pt modelId="{E0F5A348-4F48-4C42-B2D6-CABED0DB6260}">
      <dgm:prSet phldrT="[Text]"/>
      <dgm:spPr/>
      <dgm:t>
        <a:bodyPr/>
        <a:lstStyle/>
        <a:p>
          <a:r>
            <a:rPr lang="en-US" b="1" dirty="0"/>
            <a:t>1920</a:t>
          </a:r>
          <a:r>
            <a:rPr lang="en-US" dirty="0"/>
            <a:t>: LCI becomes international with Canadian club.</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a:p>
      </dgm:t>
    </dgm:pt>
    <dgm:pt modelId="{7536F606-ED25-4E94-87C6-7BC181680A36}">
      <dgm:prSet phldrT="[Text]"/>
      <dgm:spPr/>
      <dgm:t>
        <a:bodyPr/>
        <a:lstStyle/>
        <a:p>
          <a:r>
            <a:rPr lang="en-US" b="1" dirty="0"/>
            <a:t>1925</a:t>
          </a:r>
          <a:r>
            <a:rPr lang="en-US" dirty="0"/>
            <a:t>: Helen Keller challenged Lions to become “knights of the blind.”</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a:p>
      </dgm:t>
    </dgm:pt>
    <dgm:pt modelId="{FCBFD353-9693-4974-ACDA-25ED32FBB4AD}">
      <dgm:prSet phldrT="[Text]"/>
      <dgm:spPr/>
      <dgm:t>
        <a:bodyPr/>
        <a:lstStyle/>
        <a:p>
          <a:r>
            <a:rPr lang="en-US" b="1" dirty="0"/>
            <a:t>1945</a:t>
          </a:r>
          <a:r>
            <a:rPr lang="en-US" dirty="0"/>
            <a:t>: LCI helped draft the United Nations Charter.</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a:p>
      </dgm:t>
    </dgm:pt>
    <dgm:pt modelId="{73A1AD03-40F6-45E1-81AB-8F2F7CC469C9}">
      <dgm:prSet phldrT="[Text]"/>
      <dgm:spPr/>
      <dgm:t>
        <a:bodyPr/>
        <a:lstStyle/>
        <a:p>
          <a:r>
            <a:rPr lang="en-US" b="1" dirty="0"/>
            <a:t>1957</a:t>
          </a:r>
          <a:r>
            <a:rPr lang="en-US" dirty="0"/>
            <a:t>: The Leo Club Program is created.</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a:p>
      </dgm:t>
    </dgm:pt>
    <dgm:pt modelId="{11AFD247-B39A-4E9E-9784-51DD5FB49B10}">
      <dgm:prSet/>
      <dgm:spPr/>
      <dgm:t>
        <a:bodyPr/>
        <a:lstStyle/>
        <a:p>
          <a:r>
            <a:rPr lang="en-US" b="1" dirty="0"/>
            <a:t>1968</a:t>
          </a:r>
          <a:r>
            <a:rPr lang="en-US" dirty="0"/>
            <a:t>: The Lions Clubs International Foundation is established.</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a:p>
      </dgm:t>
    </dgm:pt>
    <dgm:pt modelId="{FB1E4B1F-2E6D-4CEE-8389-F113C7A1B3E9}">
      <dgm:prSet/>
      <dgm:spPr/>
      <dgm:t>
        <a:bodyPr/>
        <a:lstStyle/>
        <a:p>
          <a:r>
            <a:rPr lang="en-US" b="1" dirty="0"/>
            <a:t>1990</a:t>
          </a:r>
          <a:r>
            <a:rPr lang="en-US" dirty="0"/>
            <a:t>: </a:t>
          </a:r>
          <a:r>
            <a:rPr lang="en-US" dirty="0" err="1"/>
            <a:t>SightFirst</a:t>
          </a:r>
          <a:r>
            <a:rPr lang="en-US" dirty="0"/>
            <a:t> is launched.</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a:p>
      </dgm:t>
    </dgm:pt>
    <dgm:pt modelId="{A521541B-601D-44BB-9D14-BD17375D9126}">
      <dgm:prSet/>
      <dgm:spPr/>
      <dgm:t>
        <a:bodyPr/>
        <a:lstStyle/>
        <a:p>
          <a:r>
            <a:rPr lang="en-US" b="1" dirty="0"/>
            <a:t>Today</a:t>
          </a:r>
          <a:r>
            <a:rPr lang="en-US" dirty="0"/>
            <a:t>: </a:t>
          </a:r>
          <a:r>
            <a:rPr lang="en-US"/>
            <a:t>Our international network has grown to include more </a:t>
          </a:r>
          <a:r>
            <a:rPr lang="en-US" dirty="0"/>
            <a:t>than 200 countries and geographic areas.</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en-US" dirty="0"/>
            <a:t>1987: LCI became the first service club organization to admit women as members.</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a:p>
      </dgm:t>
    </dgm:pt>
    <dgm:pt modelId="{AC5E54F8-1CCF-4FF6-B511-6B2B709A7A14}" type="pres">
      <dgm:prSet presAssocID="{F952566E-93B1-4839-8156-E82577832907}" presName="Name0" presStyleCnt="0">
        <dgm:presLayoutVars>
          <dgm:dir/>
          <dgm:resizeHandles val="exact"/>
        </dgm:presLayoutVars>
      </dgm:prSet>
      <dgm:spPr/>
    </dgm:pt>
    <dgm:pt modelId="{A40CA7B2-3B19-40AC-9B34-76C50BFC36B4}" type="pres">
      <dgm:prSet presAssocID="{33C51D29-F083-466F-A3D3-4A69DE7D35AA}" presName="node" presStyleLbl="node1" presStyleIdx="0" presStyleCnt="9">
        <dgm:presLayoutVars>
          <dgm:bulletEnabled val="1"/>
        </dgm:presLayoutVars>
      </dgm:prSet>
      <dgm:spPr/>
    </dgm:pt>
    <dgm:pt modelId="{FB899644-3DF2-4798-B9BE-BD6C62CD4633}" type="pres">
      <dgm:prSet presAssocID="{99364FDF-4E87-4FA5-A827-B9B607A921C2}" presName="sibTrans" presStyleLbl="sibTrans1D1" presStyleIdx="0" presStyleCnt="8"/>
      <dgm:spPr/>
    </dgm:pt>
    <dgm:pt modelId="{B67E56F4-26C4-445A-ADA5-08576D8E6331}" type="pres">
      <dgm:prSet presAssocID="{99364FDF-4E87-4FA5-A827-B9B607A921C2}" presName="connectorText" presStyleLbl="sibTrans1D1" presStyleIdx="0" presStyleCnt="8"/>
      <dgm:spPr/>
    </dgm:pt>
    <dgm:pt modelId="{A99517F9-3F18-48AF-B96C-BC4F29B341A2}" type="pres">
      <dgm:prSet presAssocID="{E0F5A348-4F48-4C42-B2D6-CABED0DB6260}" presName="node" presStyleLbl="node1" presStyleIdx="1" presStyleCnt="9">
        <dgm:presLayoutVars>
          <dgm:bulletEnabled val="1"/>
        </dgm:presLayoutVars>
      </dgm:prSet>
      <dgm:spPr/>
    </dgm:pt>
    <dgm:pt modelId="{3421BBAB-F8A9-4D30-84FF-B4E095542492}" type="pres">
      <dgm:prSet presAssocID="{574C00BC-BDFD-4D60-97D7-B54D6C0CEA67}" presName="sibTrans" presStyleLbl="sibTrans1D1" presStyleIdx="1" presStyleCnt="8"/>
      <dgm:spPr/>
    </dgm:pt>
    <dgm:pt modelId="{DE5AC263-19F4-483C-846B-8C2A7BF333C4}" type="pres">
      <dgm:prSet presAssocID="{574C00BC-BDFD-4D60-97D7-B54D6C0CEA67}" presName="connectorText" presStyleLbl="sibTrans1D1" presStyleIdx="1" presStyleCnt="8"/>
      <dgm:spPr/>
    </dgm:pt>
    <dgm:pt modelId="{C6C8C923-A774-4565-B01F-D389A9D230EF}" type="pres">
      <dgm:prSet presAssocID="{7536F606-ED25-4E94-87C6-7BC181680A36}" presName="node" presStyleLbl="node1" presStyleIdx="2" presStyleCnt="9">
        <dgm:presLayoutVars>
          <dgm:bulletEnabled val="1"/>
        </dgm:presLayoutVars>
      </dgm:prSet>
      <dgm:spPr/>
    </dgm:pt>
    <dgm:pt modelId="{14AB0892-649C-4B5D-AC93-AB5F53C452D0}" type="pres">
      <dgm:prSet presAssocID="{0408F477-9F7D-4B54-8954-DAE4E3F548EF}" presName="sibTrans" presStyleLbl="sibTrans1D1" presStyleIdx="2" presStyleCnt="8"/>
      <dgm:spPr/>
    </dgm:pt>
    <dgm:pt modelId="{566A9A21-E24B-418E-B7B4-22F6AA569021}" type="pres">
      <dgm:prSet presAssocID="{0408F477-9F7D-4B54-8954-DAE4E3F548EF}" presName="connectorText" presStyleLbl="sibTrans1D1" presStyleIdx="2" presStyleCnt="8"/>
      <dgm:spPr/>
    </dgm:pt>
    <dgm:pt modelId="{D71B0301-2690-48D6-BB1D-E55AA0F2EE45}" type="pres">
      <dgm:prSet presAssocID="{FCBFD353-9693-4974-ACDA-25ED32FBB4AD}" presName="node" presStyleLbl="node1" presStyleIdx="3" presStyleCnt="9">
        <dgm:presLayoutVars>
          <dgm:bulletEnabled val="1"/>
        </dgm:presLayoutVars>
      </dgm:prSet>
      <dgm:spPr/>
    </dgm:pt>
    <dgm:pt modelId="{873060B1-38C4-46FF-B1F8-94FE9F6426FB}" type="pres">
      <dgm:prSet presAssocID="{2367E91E-68B1-4142-A3B0-17CC72B42B3B}" presName="sibTrans" presStyleLbl="sibTrans1D1" presStyleIdx="3" presStyleCnt="8"/>
      <dgm:spPr/>
    </dgm:pt>
    <dgm:pt modelId="{D7CC5CF7-6FA2-4674-8E91-828CEB612A77}" type="pres">
      <dgm:prSet presAssocID="{2367E91E-68B1-4142-A3B0-17CC72B42B3B}" presName="connectorText" presStyleLbl="sibTrans1D1" presStyleIdx="3" presStyleCnt="8"/>
      <dgm:spPr/>
    </dgm:pt>
    <dgm:pt modelId="{B7B3E78D-5147-43BA-B7C0-ADF36FBE9435}" type="pres">
      <dgm:prSet presAssocID="{73A1AD03-40F6-45E1-81AB-8F2F7CC469C9}" presName="node" presStyleLbl="node1" presStyleIdx="4" presStyleCnt="9">
        <dgm:presLayoutVars>
          <dgm:bulletEnabled val="1"/>
        </dgm:presLayoutVars>
      </dgm:prSet>
      <dgm:spPr/>
    </dgm:pt>
    <dgm:pt modelId="{86CBC366-DAE1-4222-A464-360DA47C4E94}" type="pres">
      <dgm:prSet presAssocID="{E0332979-666D-4FE9-BF08-BF1D7D24BDAC}" presName="sibTrans" presStyleLbl="sibTrans1D1" presStyleIdx="4" presStyleCnt="8"/>
      <dgm:spPr/>
    </dgm:pt>
    <dgm:pt modelId="{63DBAB29-6695-4708-AD05-82726CC97FCC}" type="pres">
      <dgm:prSet presAssocID="{E0332979-666D-4FE9-BF08-BF1D7D24BDAC}" presName="connectorText" presStyleLbl="sibTrans1D1" presStyleIdx="4" presStyleCnt="8"/>
      <dgm:spPr/>
    </dgm:pt>
    <dgm:pt modelId="{7D628792-75C4-4731-8869-18FDE55AC7D3}" type="pres">
      <dgm:prSet presAssocID="{11AFD247-B39A-4E9E-9784-51DD5FB49B10}" presName="node" presStyleLbl="node1" presStyleIdx="5" presStyleCnt="9">
        <dgm:presLayoutVars>
          <dgm:bulletEnabled val="1"/>
        </dgm:presLayoutVars>
      </dgm:prSet>
      <dgm:spPr/>
    </dgm:pt>
    <dgm:pt modelId="{F6201378-64A6-41F7-9ED1-908751CB5DA6}" type="pres">
      <dgm:prSet presAssocID="{40D173F9-C2C6-4F6E-BC63-567BB0EC3325}" presName="sibTrans" presStyleLbl="sibTrans1D1" presStyleIdx="5" presStyleCnt="8"/>
      <dgm:spPr/>
    </dgm:pt>
    <dgm:pt modelId="{4E36E86A-7C3E-4F0F-AE04-AF7D06BAF4E3}" type="pres">
      <dgm:prSet presAssocID="{40D173F9-C2C6-4F6E-BC63-567BB0EC3325}" presName="connectorText" presStyleLbl="sibTrans1D1" presStyleIdx="5" presStyleCnt="8"/>
      <dgm:spPr/>
    </dgm:pt>
    <dgm:pt modelId="{F1BB9FA6-31A7-4BDE-9F07-186682902CE5}" type="pres">
      <dgm:prSet presAssocID="{044DC4E3-3EC9-400B-A0FE-1F626357E0DB}" presName="node" presStyleLbl="node1" presStyleIdx="6" presStyleCnt="9">
        <dgm:presLayoutVars>
          <dgm:bulletEnabled val="1"/>
        </dgm:presLayoutVars>
      </dgm:prSet>
      <dgm:spPr/>
    </dgm:pt>
    <dgm:pt modelId="{07DEB126-F6FE-49E4-9884-A68626A57CDC}" type="pres">
      <dgm:prSet presAssocID="{E7BE220B-25ED-4A6E-94C6-FEE65CD41173}" presName="sibTrans" presStyleLbl="sibTrans1D1" presStyleIdx="6" presStyleCnt="8"/>
      <dgm:spPr/>
    </dgm:pt>
    <dgm:pt modelId="{06BAF511-8871-489D-9236-38AB3958C669}" type="pres">
      <dgm:prSet presAssocID="{E7BE220B-25ED-4A6E-94C6-FEE65CD41173}" presName="connectorText" presStyleLbl="sibTrans1D1" presStyleIdx="6" presStyleCnt="8"/>
      <dgm:spPr/>
    </dgm:pt>
    <dgm:pt modelId="{F432920C-1BA3-4549-BD59-869C5383F158}" type="pres">
      <dgm:prSet presAssocID="{FB1E4B1F-2E6D-4CEE-8389-F113C7A1B3E9}" presName="node" presStyleLbl="node1" presStyleIdx="7" presStyleCnt="9">
        <dgm:presLayoutVars>
          <dgm:bulletEnabled val="1"/>
        </dgm:presLayoutVars>
      </dgm:prSet>
      <dgm:spPr/>
    </dgm:pt>
    <dgm:pt modelId="{7456B952-84A9-455C-A693-8891A979D79E}" type="pres">
      <dgm:prSet presAssocID="{3AFF02F5-C1DC-452B-ACBA-B991B909DBB1}" presName="sibTrans" presStyleLbl="sibTrans1D1" presStyleIdx="7" presStyleCnt="8"/>
      <dgm:spPr/>
    </dgm:pt>
    <dgm:pt modelId="{2AEFC1B7-4D7F-4091-B640-DFA89498BF37}" type="pres">
      <dgm:prSet presAssocID="{3AFF02F5-C1DC-452B-ACBA-B991B909DBB1}" presName="connectorText" presStyleLbl="sibTrans1D1" presStyleIdx="7" presStyleCnt="8"/>
      <dgm:spPr/>
    </dgm:pt>
    <dgm:pt modelId="{3C8B6921-97BF-4BCB-9B1F-ABC7A319A23E}" type="pres">
      <dgm:prSet presAssocID="{A521541B-601D-44BB-9D14-BD17375D9126}" presName="node" presStyleLbl="node1" presStyleIdx="8" presStyleCnt="9" custScaleX="99268">
        <dgm:presLayoutVars>
          <dgm:bulletEnabled val="1"/>
        </dgm:presLayoutVars>
      </dgm:prSet>
      <dgm:spPr/>
    </dgm:pt>
  </dgm:ptLst>
  <dgm:cxnLst>
    <dgm:cxn modelId="{99F6970D-FDD0-45F9-99AA-3B0AF7D22C21}" type="presOf" srcId="{044DC4E3-3EC9-400B-A0FE-1F626357E0DB}" destId="{F1BB9FA6-31A7-4BDE-9F07-186682902CE5}" srcOrd="0" destOrd="0" presId="urn:microsoft.com/office/officeart/2005/8/layout/bProcess3"/>
    <dgm:cxn modelId="{B5C72020-6B56-4753-B42D-A8C1291EEBD0}" type="presOf" srcId="{A521541B-601D-44BB-9D14-BD17375D9126}" destId="{3C8B6921-97BF-4BCB-9B1F-ABC7A319A23E}"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72AB9230-D27F-4484-B97C-973116C6EFE8}" type="presOf" srcId="{E7BE220B-25ED-4A6E-94C6-FEE65CD41173}" destId="{07DEB126-F6FE-49E4-9884-A68626A57CDC}"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1BB14838-34DF-477A-B3E7-4F3E6EE81489}" type="presOf" srcId="{99364FDF-4E87-4FA5-A827-B9B607A921C2}" destId="{FB899644-3DF2-4798-B9BE-BD6C62CD4633}" srcOrd="0" destOrd="0" presId="urn:microsoft.com/office/officeart/2005/8/layout/bProcess3"/>
    <dgm:cxn modelId="{B6A62D42-33B9-4F5C-A1C6-12932B664C60}" type="presOf" srcId="{F952566E-93B1-4839-8156-E82577832907}" destId="{AC5E54F8-1CCF-4FF6-B511-6B2B709A7A14}" srcOrd="0" destOrd="0" presId="urn:microsoft.com/office/officeart/2005/8/layout/bProcess3"/>
    <dgm:cxn modelId="{E073B363-4961-48F2-9004-CBD04790B69A}" type="presOf" srcId="{0408F477-9F7D-4B54-8954-DAE4E3F548EF}" destId="{14AB0892-649C-4B5D-AC93-AB5F53C452D0}" srcOrd="0" destOrd="0" presId="urn:microsoft.com/office/officeart/2005/8/layout/bProcess3"/>
    <dgm:cxn modelId="{7277AE46-49CE-4F80-8816-64D51107A78F}" type="presOf" srcId="{3AFF02F5-C1DC-452B-ACBA-B991B909DBB1}" destId="{2AEFC1B7-4D7F-4091-B640-DFA89498BF37}" srcOrd="1" destOrd="0" presId="urn:microsoft.com/office/officeart/2005/8/layout/bProcess3"/>
    <dgm:cxn modelId="{1F3B1447-3F84-491C-91AB-CB1D83061782}" type="presOf" srcId="{E0F5A348-4F48-4C42-B2D6-CABED0DB6260}" destId="{A99517F9-3F18-48AF-B96C-BC4F29B341A2}" srcOrd="0" destOrd="0" presId="urn:microsoft.com/office/officeart/2005/8/layout/bProcess3"/>
    <dgm:cxn modelId="{46FF8C47-D243-432F-B027-FA42234FB52B}" type="presOf" srcId="{73A1AD03-40F6-45E1-81AB-8F2F7CC469C9}" destId="{B7B3E78D-5147-43BA-B7C0-ADF36FBE9435}" srcOrd="0" destOrd="0" presId="urn:microsoft.com/office/officeart/2005/8/layout/bProcess3"/>
    <dgm:cxn modelId="{D035A047-7336-4DC5-9A90-A740C3FFCD54}" type="presOf" srcId="{FB1E4B1F-2E6D-4CEE-8389-F113C7A1B3E9}" destId="{F432920C-1BA3-4549-BD59-869C5383F158}"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1E15EE6F-7670-4FD4-8A50-BAD22443040F}" type="presOf" srcId="{40D173F9-C2C6-4F6E-BC63-567BB0EC3325}" destId="{F6201378-64A6-41F7-9ED1-908751CB5DA6}" srcOrd="0" destOrd="0" presId="urn:microsoft.com/office/officeart/2005/8/layout/bProcess3"/>
    <dgm:cxn modelId="{01343271-B609-40FF-BB34-AE2E2B65C533}" type="presOf" srcId="{33C51D29-F083-466F-A3D3-4A69DE7D35AA}" destId="{A40CA7B2-3B19-40AC-9B34-76C50BFC36B4}" srcOrd="0" destOrd="0" presId="urn:microsoft.com/office/officeart/2005/8/layout/bProcess3"/>
    <dgm:cxn modelId="{D203DE52-4A6F-46D9-8A23-A6294228C21C}" type="presOf" srcId="{E7BE220B-25ED-4A6E-94C6-FEE65CD41173}" destId="{06BAF511-8871-489D-9236-38AB3958C669}" srcOrd="1" destOrd="0" presId="urn:microsoft.com/office/officeart/2005/8/layout/bProcess3"/>
    <dgm:cxn modelId="{4A310E73-4136-4164-9D50-6E240F1F876C}" type="presOf" srcId="{FCBFD353-9693-4974-ACDA-25ED32FBB4AD}" destId="{D71B0301-2690-48D6-BB1D-E55AA0F2EE45}" srcOrd="0" destOrd="0" presId="urn:microsoft.com/office/officeart/2005/8/layout/bProcess3"/>
    <dgm:cxn modelId="{E365FC7A-0A3D-4A93-AAA6-98B1FB006447}" type="presOf" srcId="{E0332979-666D-4FE9-BF08-BF1D7D24BDAC}" destId="{63DBAB29-6695-4708-AD05-82726CC97FCC}" srcOrd="1" destOrd="0" presId="urn:microsoft.com/office/officeart/2005/8/layout/bProcess3"/>
    <dgm:cxn modelId="{908BD57B-AB57-404F-A6FE-5D8D20623553}" srcId="{F952566E-93B1-4839-8156-E82577832907}" destId="{E0F5A348-4F48-4C42-B2D6-CABED0DB6260}" srcOrd="1" destOrd="0" parTransId="{4095E80D-0888-4E83-A2BA-0EDA5A0975D5}" sibTransId="{574C00BC-BDFD-4D60-97D7-B54D6C0CEA67}"/>
    <dgm:cxn modelId="{21518687-ABB8-4987-AF93-E3631EC33357}" type="presOf" srcId="{574C00BC-BDFD-4D60-97D7-B54D6C0CEA67}" destId="{3421BBAB-F8A9-4D30-84FF-B4E095542492}" srcOrd="0" destOrd="0" presId="urn:microsoft.com/office/officeart/2005/8/layout/bProcess3"/>
    <dgm:cxn modelId="{02DA6D8F-89BF-4F93-A9A6-CF1000725A2C}" type="presOf" srcId="{40D173F9-C2C6-4F6E-BC63-567BB0EC3325}" destId="{4E36E86A-7C3E-4F0F-AE04-AF7D06BAF4E3}" srcOrd="1" destOrd="0" presId="urn:microsoft.com/office/officeart/2005/8/layout/bProcess3"/>
    <dgm:cxn modelId="{A68445A2-5AC3-42AC-A623-07D7774B1E66}" type="presOf" srcId="{99364FDF-4E87-4FA5-A827-B9B607A921C2}" destId="{B67E56F4-26C4-445A-ADA5-08576D8E6331}" srcOrd="1"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BCA822AF-82B1-4F13-ABCC-D0F03FC2E84E}" type="presOf" srcId="{0408F477-9F7D-4B54-8954-DAE4E3F548EF}" destId="{566A9A21-E24B-418E-B7B4-22F6AA569021}" srcOrd="1"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135F82C0-439B-427A-A0E3-3D54B06ABCB2}" type="presOf" srcId="{3AFF02F5-C1DC-452B-ACBA-B991B909DBB1}" destId="{7456B952-84A9-455C-A693-8891A979D79E}" srcOrd="0" destOrd="0" presId="urn:microsoft.com/office/officeart/2005/8/layout/bProcess3"/>
    <dgm:cxn modelId="{6C72E3C0-2CEE-4E87-A0BF-1DE1C00023B8}" type="presOf" srcId="{574C00BC-BDFD-4D60-97D7-B54D6C0CEA67}" destId="{DE5AC263-19F4-483C-846B-8C2A7BF333C4}"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0094B6D3-D9C6-4532-91C8-57C13D9618B7}" type="presOf" srcId="{11AFD247-B39A-4E9E-9784-51DD5FB49B10}" destId="{7D628792-75C4-4731-8869-18FDE55AC7D3}" srcOrd="0"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CE2458D6-E864-4E16-AF9E-EB17AFD916E6}" type="presOf" srcId="{7536F606-ED25-4E94-87C6-7BC181680A36}" destId="{C6C8C923-A774-4565-B01F-D389A9D230EF}" srcOrd="0"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AAA54EE2-E1DC-46C7-8651-638E892CFCD6}" type="presOf" srcId="{E0332979-666D-4FE9-BF08-BF1D7D24BDAC}" destId="{86CBC366-DAE1-4222-A464-360DA47C4E94}" srcOrd="0" destOrd="0" presId="urn:microsoft.com/office/officeart/2005/8/layout/bProcess3"/>
    <dgm:cxn modelId="{7AF6CDE5-7222-43A0-8D1A-5E5DC6610500}" type="presOf" srcId="{2367E91E-68B1-4142-A3B0-17CC72B42B3B}" destId="{D7CC5CF7-6FA2-4674-8E91-828CEB612A77}" srcOrd="1" destOrd="0" presId="urn:microsoft.com/office/officeart/2005/8/layout/bProcess3"/>
    <dgm:cxn modelId="{543B28FD-D782-4FEF-A246-88DE704C35DE}" type="presOf" srcId="{2367E91E-68B1-4142-A3B0-17CC72B42B3B}" destId="{873060B1-38C4-46FF-B1F8-94FE9F6426FB}" srcOrd="0" destOrd="0" presId="urn:microsoft.com/office/officeart/2005/8/layout/bProcess3"/>
    <dgm:cxn modelId="{F0AAA22E-2C7E-4423-B65E-D00739019B6C}" type="presParOf" srcId="{AC5E54F8-1CCF-4FF6-B511-6B2B709A7A14}" destId="{A40CA7B2-3B19-40AC-9B34-76C50BFC36B4}" srcOrd="0" destOrd="0" presId="urn:microsoft.com/office/officeart/2005/8/layout/bProcess3"/>
    <dgm:cxn modelId="{D804F27F-577D-4B59-B68C-AE4686C42C2D}" type="presParOf" srcId="{AC5E54F8-1CCF-4FF6-B511-6B2B709A7A14}" destId="{FB899644-3DF2-4798-B9BE-BD6C62CD4633}" srcOrd="1" destOrd="0" presId="urn:microsoft.com/office/officeart/2005/8/layout/bProcess3"/>
    <dgm:cxn modelId="{9B7B1395-9D06-4EA6-90A3-CB3FE8A79B31}" type="presParOf" srcId="{FB899644-3DF2-4798-B9BE-BD6C62CD4633}" destId="{B67E56F4-26C4-445A-ADA5-08576D8E6331}" srcOrd="0" destOrd="0" presId="urn:microsoft.com/office/officeart/2005/8/layout/bProcess3"/>
    <dgm:cxn modelId="{8C264E0F-F410-47FE-841E-1D23D9A33973}" type="presParOf" srcId="{AC5E54F8-1CCF-4FF6-B511-6B2B709A7A14}" destId="{A99517F9-3F18-48AF-B96C-BC4F29B341A2}" srcOrd="2" destOrd="0" presId="urn:microsoft.com/office/officeart/2005/8/layout/bProcess3"/>
    <dgm:cxn modelId="{FD7E327A-105D-493E-8DF7-BB839CD29A2D}" type="presParOf" srcId="{AC5E54F8-1CCF-4FF6-B511-6B2B709A7A14}" destId="{3421BBAB-F8A9-4D30-84FF-B4E095542492}" srcOrd="3" destOrd="0" presId="urn:microsoft.com/office/officeart/2005/8/layout/bProcess3"/>
    <dgm:cxn modelId="{A7482F36-5FD3-47E6-9122-98C65A8D0CBF}" type="presParOf" srcId="{3421BBAB-F8A9-4D30-84FF-B4E095542492}" destId="{DE5AC263-19F4-483C-846B-8C2A7BF333C4}" srcOrd="0" destOrd="0" presId="urn:microsoft.com/office/officeart/2005/8/layout/bProcess3"/>
    <dgm:cxn modelId="{51A9DC0C-5BBD-4E82-9F51-4EBB869C8360}" type="presParOf" srcId="{AC5E54F8-1CCF-4FF6-B511-6B2B709A7A14}" destId="{C6C8C923-A774-4565-B01F-D389A9D230EF}" srcOrd="4" destOrd="0" presId="urn:microsoft.com/office/officeart/2005/8/layout/bProcess3"/>
    <dgm:cxn modelId="{BA1065AE-C4B4-434E-86D1-1543D1CB317C}" type="presParOf" srcId="{AC5E54F8-1CCF-4FF6-B511-6B2B709A7A14}" destId="{14AB0892-649C-4B5D-AC93-AB5F53C452D0}" srcOrd="5" destOrd="0" presId="urn:microsoft.com/office/officeart/2005/8/layout/bProcess3"/>
    <dgm:cxn modelId="{B1270172-BE78-4DCB-A4F3-3A3E5FCA53A8}" type="presParOf" srcId="{14AB0892-649C-4B5D-AC93-AB5F53C452D0}" destId="{566A9A21-E24B-418E-B7B4-22F6AA569021}" srcOrd="0" destOrd="0" presId="urn:microsoft.com/office/officeart/2005/8/layout/bProcess3"/>
    <dgm:cxn modelId="{880BFB59-98C1-4D9D-A62A-C19E3763252F}" type="presParOf" srcId="{AC5E54F8-1CCF-4FF6-B511-6B2B709A7A14}" destId="{D71B0301-2690-48D6-BB1D-E55AA0F2EE45}" srcOrd="6" destOrd="0" presId="urn:microsoft.com/office/officeart/2005/8/layout/bProcess3"/>
    <dgm:cxn modelId="{6A4B2F7F-FB40-4A70-B61C-32B927C1E64E}" type="presParOf" srcId="{AC5E54F8-1CCF-4FF6-B511-6B2B709A7A14}" destId="{873060B1-38C4-46FF-B1F8-94FE9F6426FB}" srcOrd="7" destOrd="0" presId="urn:microsoft.com/office/officeart/2005/8/layout/bProcess3"/>
    <dgm:cxn modelId="{4D0646E0-827D-47D5-BA9F-C5FAB304ED0A}" type="presParOf" srcId="{873060B1-38C4-46FF-B1F8-94FE9F6426FB}" destId="{D7CC5CF7-6FA2-4674-8E91-828CEB612A77}" srcOrd="0" destOrd="0" presId="urn:microsoft.com/office/officeart/2005/8/layout/bProcess3"/>
    <dgm:cxn modelId="{7DDBDE5D-59D3-4370-B77F-60DFF9382045}" type="presParOf" srcId="{AC5E54F8-1CCF-4FF6-B511-6B2B709A7A14}" destId="{B7B3E78D-5147-43BA-B7C0-ADF36FBE9435}" srcOrd="8" destOrd="0" presId="urn:microsoft.com/office/officeart/2005/8/layout/bProcess3"/>
    <dgm:cxn modelId="{486D77D5-729B-4756-AF6E-32D0B652DD05}" type="presParOf" srcId="{AC5E54F8-1CCF-4FF6-B511-6B2B709A7A14}" destId="{86CBC366-DAE1-4222-A464-360DA47C4E94}" srcOrd="9" destOrd="0" presId="urn:microsoft.com/office/officeart/2005/8/layout/bProcess3"/>
    <dgm:cxn modelId="{AEEE648A-3FF2-4B2E-8652-6148260986F5}" type="presParOf" srcId="{86CBC366-DAE1-4222-A464-360DA47C4E94}" destId="{63DBAB29-6695-4708-AD05-82726CC97FCC}" srcOrd="0" destOrd="0" presId="urn:microsoft.com/office/officeart/2005/8/layout/bProcess3"/>
    <dgm:cxn modelId="{3AC9E790-3661-4D28-9049-4C343558E642}" type="presParOf" srcId="{AC5E54F8-1CCF-4FF6-B511-6B2B709A7A14}" destId="{7D628792-75C4-4731-8869-18FDE55AC7D3}" srcOrd="10" destOrd="0" presId="urn:microsoft.com/office/officeart/2005/8/layout/bProcess3"/>
    <dgm:cxn modelId="{5DB56ED0-951C-494A-87D2-613B48A46C08}" type="presParOf" srcId="{AC5E54F8-1CCF-4FF6-B511-6B2B709A7A14}" destId="{F6201378-64A6-41F7-9ED1-908751CB5DA6}" srcOrd="11" destOrd="0" presId="urn:microsoft.com/office/officeart/2005/8/layout/bProcess3"/>
    <dgm:cxn modelId="{CA2C54AD-62C7-4063-BDE2-9404D217CD02}" type="presParOf" srcId="{F6201378-64A6-41F7-9ED1-908751CB5DA6}" destId="{4E36E86A-7C3E-4F0F-AE04-AF7D06BAF4E3}" srcOrd="0" destOrd="0" presId="urn:microsoft.com/office/officeart/2005/8/layout/bProcess3"/>
    <dgm:cxn modelId="{683EF69C-0F15-4D0F-B64E-67A402FC4FC0}" type="presParOf" srcId="{AC5E54F8-1CCF-4FF6-B511-6B2B709A7A14}" destId="{F1BB9FA6-31A7-4BDE-9F07-186682902CE5}" srcOrd="12" destOrd="0" presId="urn:microsoft.com/office/officeart/2005/8/layout/bProcess3"/>
    <dgm:cxn modelId="{B0243EB0-2AE4-4363-B171-52AEB441095E}" type="presParOf" srcId="{AC5E54F8-1CCF-4FF6-B511-6B2B709A7A14}" destId="{07DEB126-F6FE-49E4-9884-A68626A57CDC}" srcOrd="13" destOrd="0" presId="urn:microsoft.com/office/officeart/2005/8/layout/bProcess3"/>
    <dgm:cxn modelId="{8DCE97A9-449A-4C6C-B5ED-CA26EE7A8038}" type="presParOf" srcId="{07DEB126-F6FE-49E4-9884-A68626A57CDC}" destId="{06BAF511-8871-489D-9236-38AB3958C669}" srcOrd="0" destOrd="0" presId="urn:microsoft.com/office/officeart/2005/8/layout/bProcess3"/>
    <dgm:cxn modelId="{9A8F3C30-04C4-44A5-93FD-22B97C6C9892}" type="presParOf" srcId="{AC5E54F8-1CCF-4FF6-B511-6B2B709A7A14}" destId="{F432920C-1BA3-4549-BD59-869C5383F158}" srcOrd="14" destOrd="0" presId="urn:microsoft.com/office/officeart/2005/8/layout/bProcess3"/>
    <dgm:cxn modelId="{8BB5BE20-FF13-4D61-885E-48E63113C99B}" type="presParOf" srcId="{AC5E54F8-1CCF-4FF6-B511-6B2B709A7A14}" destId="{7456B952-84A9-455C-A693-8891A979D79E}" srcOrd="15" destOrd="0" presId="urn:microsoft.com/office/officeart/2005/8/layout/bProcess3"/>
    <dgm:cxn modelId="{456B2018-BE17-41E7-9604-0684FF2D6A23}" type="presParOf" srcId="{7456B952-84A9-455C-A693-8891A979D79E}" destId="{2AEFC1B7-4D7F-4091-B640-DFA89498BF37}" srcOrd="0" destOrd="0" presId="urn:microsoft.com/office/officeart/2005/8/layout/bProcess3"/>
    <dgm:cxn modelId="{089BF328-A70F-4F28-833F-2DE54540A886}"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644-3DF2-4798-B9BE-BD6C62CD4633}">
      <dsp:nvSpPr>
        <dsp:cNvPr id="0" name=""/>
        <dsp:cNvSpPr/>
      </dsp:nvSpPr>
      <dsp:spPr>
        <a:xfrm>
          <a:off x="2558681"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746058"/>
        <a:ext cx="28687" cy="5737"/>
      </dsp:txXfrm>
    </dsp:sp>
    <dsp:sp modelId="{A40CA7B2-3B19-40AC-9B34-76C50BFC36B4}">
      <dsp:nvSpPr>
        <dsp:cNvPr id="0" name=""/>
        <dsp:cNvSpPr/>
      </dsp:nvSpPr>
      <dsp:spPr>
        <a:xfrm>
          <a:off x="65936"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1917</a:t>
          </a:r>
          <a:r>
            <a:rPr lang="en-US" sz="1600" kern="1200" dirty="0"/>
            <a:t>: Melvin Jones founded LCI.</a:t>
          </a:r>
        </a:p>
        <a:p>
          <a:pPr marL="0" lvl="0" indent="0" algn="ctr" defTabSz="711200">
            <a:lnSpc>
              <a:spcPct val="90000"/>
            </a:lnSpc>
            <a:spcBef>
              <a:spcPct val="0"/>
            </a:spcBef>
            <a:spcAft>
              <a:spcPct val="35000"/>
            </a:spcAft>
            <a:buNone/>
          </a:pPr>
          <a:endParaRPr lang="en-US" sz="1600" kern="1200" dirty="0"/>
        </a:p>
      </dsp:txBody>
      <dsp:txXfrm>
        <a:off x="65936" y="563"/>
        <a:ext cx="2494545" cy="1496727"/>
      </dsp:txXfrm>
    </dsp:sp>
    <dsp:sp modelId="{3421BBAB-F8A9-4D30-84FF-B4E095542492}">
      <dsp:nvSpPr>
        <dsp:cNvPr id="0" name=""/>
        <dsp:cNvSpPr/>
      </dsp:nvSpPr>
      <dsp:spPr>
        <a:xfrm>
          <a:off x="5626972"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746058"/>
        <a:ext cx="28687" cy="5737"/>
      </dsp:txXfrm>
    </dsp:sp>
    <dsp:sp modelId="{A99517F9-3F18-48AF-B96C-BC4F29B341A2}">
      <dsp:nvSpPr>
        <dsp:cNvPr id="0" name=""/>
        <dsp:cNvSpPr/>
      </dsp:nvSpPr>
      <dsp:spPr>
        <a:xfrm>
          <a:off x="3134227"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1920</a:t>
          </a:r>
          <a:r>
            <a:rPr lang="en-US" sz="1600" kern="1200" dirty="0"/>
            <a:t>: LCI becomes international with Canadian club.</a:t>
          </a:r>
        </a:p>
      </dsp:txBody>
      <dsp:txXfrm>
        <a:off x="3134227" y="563"/>
        <a:ext cx="2494545" cy="1496727"/>
      </dsp:txXfrm>
    </dsp:sp>
    <dsp:sp modelId="{14AB0892-649C-4B5D-AC93-AB5F53C452D0}">
      <dsp:nvSpPr>
        <dsp:cNvPr id="0" name=""/>
        <dsp:cNvSpPr/>
      </dsp:nvSpPr>
      <dsp:spPr>
        <a:xfrm>
          <a:off x="1313209" y="1495490"/>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1764194"/>
        <a:ext cx="308167" cy="5737"/>
      </dsp:txXfrm>
    </dsp:sp>
    <dsp:sp modelId="{C6C8C923-A774-4565-B01F-D389A9D230EF}">
      <dsp:nvSpPr>
        <dsp:cNvPr id="0" name=""/>
        <dsp:cNvSpPr/>
      </dsp:nvSpPr>
      <dsp:spPr>
        <a:xfrm>
          <a:off x="6202518"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1925</a:t>
          </a:r>
          <a:r>
            <a:rPr lang="en-US" sz="1600" kern="1200" dirty="0"/>
            <a:t>: Helen Keller challenged Lions to become “knights of the blind.”</a:t>
          </a:r>
        </a:p>
      </dsp:txBody>
      <dsp:txXfrm>
        <a:off x="6202518" y="563"/>
        <a:ext cx="2494545" cy="1496727"/>
      </dsp:txXfrm>
    </dsp:sp>
    <dsp:sp modelId="{873060B1-38C4-46FF-B1F8-94FE9F6426FB}">
      <dsp:nvSpPr>
        <dsp:cNvPr id="0" name=""/>
        <dsp:cNvSpPr/>
      </dsp:nvSpPr>
      <dsp:spPr>
        <a:xfrm>
          <a:off x="2558681"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2816531"/>
        <a:ext cx="28687" cy="5737"/>
      </dsp:txXfrm>
    </dsp:sp>
    <dsp:sp modelId="{D71B0301-2690-48D6-BB1D-E55AA0F2EE45}">
      <dsp:nvSpPr>
        <dsp:cNvPr id="0" name=""/>
        <dsp:cNvSpPr/>
      </dsp:nvSpPr>
      <dsp:spPr>
        <a:xfrm>
          <a:off x="65936"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1945</a:t>
          </a:r>
          <a:r>
            <a:rPr lang="en-US" sz="1600" kern="1200" dirty="0"/>
            <a:t>: LCI helped draft the United Nations Charter.</a:t>
          </a:r>
        </a:p>
      </dsp:txBody>
      <dsp:txXfrm>
        <a:off x="65936" y="2071036"/>
        <a:ext cx="2494545" cy="1496727"/>
      </dsp:txXfrm>
    </dsp:sp>
    <dsp:sp modelId="{86CBC366-DAE1-4222-A464-360DA47C4E94}">
      <dsp:nvSpPr>
        <dsp:cNvPr id="0" name=""/>
        <dsp:cNvSpPr/>
      </dsp:nvSpPr>
      <dsp:spPr>
        <a:xfrm>
          <a:off x="5626972"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2816531"/>
        <a:ext cx="28687" cy="5737"/>
      </dsp:txXfrm>
    </dsp:sp>
    <dsp:sp modelId="{B7B3E78D-5147-43BA-B7C0-ADF36FBE9435}">
      <dsp:nvSpPr>
        <dsp:cNvPr id="0" name=""/>
        <dsp:cNvSpPr/>
      </dsp:nvSpPr>
      <dsp:spPr>
        <a:xfrm>
          <a:off x="3134227"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1957</a:t>
          </a:r>
          <a:r>
            <a:rPr lang="en-US" sz="1600" kern="1200" dirty="0"/>
            <a:t>: The Leo Club Program is created.</a:t>
          </a:r>
        </a:p>
      </dsp:txBody>
      <dsp:txXfrm>
        <a:off x="3134227" y="2071036"/>
        <a:ext cx="2494545" cy="1496727"/>
      </dsp:txXfrm>
    </dsp:sp>
    <dsp:sp modelId="{F6201378-64A6-41F7-9ED1-908751CB5DA6}">
      <dsp:nvSpPr>
        <dsp:cNvPr id="0" name=""/>
        <dsp:cNvSpPr/>
      </dsp:nvSpPr>
      <dsp:spPr>
        <a:xfrm>
          <a:off x="1313209" y="3565963"/>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3834667"/>
        <a:ext cx="308167" cy="5737"/>
      </dsp:txXfrm>
    </dsp:sp>
    <dsp:sp modelId="{7D628792-75C4-4731-8869-18FDE55AC7D3}">
      <dsp:nvSpPr>
        <dsp:cNvPr id="0" name=""/>
        <dsp:cNvSpPr/>
      </dsp:nvSpPr>
      <dsp:spPr>
        <a:xfrm>
          <a:off x="6202518"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1968</a:t>
          </a:r>
          <a:r>
            <a:rPr lang="en-US" sz="1600" kern="1200" dirty="0"/>
            <a:t>: The Lions Clubs International Foundation is established.</a:t>
          </a:r>
        </a:p>
      </dsp:txBody>
      <dsp:txXfrm>
        <a:off x="6202518" y="2071036"/>
        <a:ext cx="2494545" cy="1496727"/>
      </dsp:txXfrm>
    </dsp:sp>
    <dsp:sp modelId="{07DEB126-F6FE-49E4-9884-A68626A57CDC}">
      <dsp:nvSpPr>
        <dsp:cNvPr id="0" name=""/>
        <dsp:cNvSpPr/>
      </dsp:nvSpPr>
      <dsp:spPr>
        <a:xfrm>
          <a:off x="2558681"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4887003"/>
        <a:ext cx="28687" cy="5737"/>
      </dsp:txXfrm>
    </dsp:sp>
    <dsp:sp modelId="{F1BB9FA6-31A7-4BDE-9F07-186682902CE5}">
      <dsp:nvSpPr>
        <dsp:cNvPr id="0" name=""/>
        <dsp:cNvSpPr/>
      </dsp:nvSpPr>
      <dsp:spPr>
        <a:xfrm>
          <a:off x="65936"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1987: LCI became the first service club organization to admit women as members.</a:t>
          </a:r>
        </a:p>
      </dsp:txBody>
      <dsp:txXfrm>
        <a:off x="65936" y="4141509"/>
        <a:ext cx="2494545" cy="1496727"/>
      </dsp:txXfrm>
    </dsp:sp>
    <dsp:sp modelId="{7456B952-84A9-455C-A693-8891A979D79E}">
      <dsp:nvSpPr>
        <dsp:cNvPr id="0" name=""/>
        <dsp:cNvSpPr/>
      </dsp:nvSpPr>
      <dsp:spPr>
        <a:xfrm>
          <a:off x="5626972"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4887003"/>
        <a:ext cx="28687" cy="5737"/>
      </dsp:txXfrm>
    </dsp:sp>
    <dsp:sp modelId="{F432920C-1BA3-4549-BD59-869C5383F158}">
      <dsp:nvSpPr>
        <dsp:cNvPr id="0" name=""/>
        <dsp:cNvSpPr/>
      </dsp:nvSpPr>
      <dsp:spPr>
        <a:xfrm>
          <a:off x="3134227"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1990</a:t>
          </a:r>
          <a:r>
            <a:rPr lang="en-US" sz="1600" kern="1200" dirty="0"/>
            <a:t>: </a:t>
          </a:r>
          <a:r>
            <a:rPr lang="en-US" sz="1600" kern="1200" dirty="0" err="1"/>
            <a:t>SightFirst</a:t>
          </a:r>
          <a:r>
            <a:rPr lang="en-US" sz="1600" kern="1200" dirty="0"/>
            <a:t> is launched.</a:t>
          </a:r>
        </a:p>
      </dsp:txBody>
      <dsp:txXfrm>
        <a:off x="3134227" y="4141509"/>
        <a:ext cx="2494545" cy="1496727"/>
      </dsp:txXfrm>
    </dsp:sp>
    <dsp:sp modelId="{3C8B6921-97BF-4BCB-9B1F-ABC7A319A23E}">
      <dsp:nvSpPr>
        <dsp:cNvPr id="0" name=""/>
        <dsp:cNvSpPr/>
      </dsp:nvSpPr>
      <dsp:spPr>
        <a:xfrm>
          <a:off x="6202518" y="4141509"/>
          <a:ext cx="247628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Today</a:t>
          </a:r>
          <a:r>
            <a:rPr lang="en-US" sz="1600" kern="1200" dirty="0"/>
            <a:t>: </a:t>
          </a:r>
          <a:r>
            <a:rPr lang="en-US" sz="1600" kern="1200"/>
            <a:t>Our international network has grown to include more </a:t>
          </a:r>
          <a:r>
            <a:rPr lang="en-US" sz="1600" kern="1200" dirty="0"/>
            <a:t>than 200 countries and geographic areas.</a:t>
          </a:r>
        </a:p>
      </dsp:txBody>
      <dsp:txXfrm>
        <a:off x="6202518" y="4141509"/>
        <a:ext cx="2476285" cy="149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B6CD2-FB8A-4F8C-B206-B41AB6B9E6FA}" type="datetimeFigureOut">
              <a:rPr lang="en-US" smtClean="0"/>
              <a:pPr/>
              <a:t>5/12/2023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8CB218-6248-4E90-A305-D08BD6F16074}" type="slidenum">
              <a:rPr lang="en-US" smtClean="0"/>
              <a:pPr/>
              <a:t>‹#›</a:t>
            </a:fld>
            <a:endParaRPr lang="en-US"/>
          </a:p>
        </p:txBody>
      </p:sp>
    </p:spTree>
    <p:extLst>
      <p:ext uri="{BB962C8B-B14F-4D97-AF65-F5344CB8AC3E}">
        <p14:creationId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Enter additional information as you see fit</a:t>
            </a:r>
            <a:r>
              <a:rPr lang="en-US" baseline="0" dirty="0"/>
              <a:t>, such as the name of the New Member Orientation trainer. Use this PowerPoint along with the New Member Orientation Training Guide. Be sure each of your participants has a New Member Orientation Guide to follow along with the presentation.</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Tip:</a:t>
            </a:r>
            <a:r>
              <a:rPr lang="en-US" b="0" baseline="0" dirty="0"/>
              <a:t> Add additional information to this slide to show additional awards that are available through your club, district or multiple district.</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a:p>
        </p:txBody>
      </p:sp>
    </p:spTree>
    <p:extLst>
      <p:ext uri="{BB962C8B-B14F-4D97-AF65-F5344CB8AC3E}">
        <p14:creationId xmlns:p14="http://schemas.microsoft.com/office/powerpoint/2010/main" val="152683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baseline="0" dirty="0"/>
              <a:t>Consider adding photos from the projects to the slide if they are available.</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 Tip: </a:t>
            </a:r>
            <a:r>
              <a:rPr lang="en-US" baseline="0" dirty="0"/>
              <a:t>Add any additional meeting information you feel is important.</a:t>
            </a:r>
            <a:endParaRPr lang="en-US" dirty="0"/>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dirty="0"/>
              <a:t>Explain that</a:t>
            </a:r>
            <a:r>
              <a:rPr lang="en-US" baseline="0" dirty="0"/>
              <a:t> the activities budget consists of funds raised form the public through club projects and may only be expended to satisfy a community or public need. The administrative budget is what finances club operations and comes mostly from club dues.</a:t>
            </a:r>
            <a:endParaRPr lang="en-US" b="1" dirty="0"/>
          </a:p>
          <a:p>
            <a:endParaRPr lang="en-US" i="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b="1" dirty="0"/>
              <a:t>Trainer Tip: </a:t>
            </a:r>
            <a:r>
              <a:rPr lang="en-US" b="0" dirty="0"/>
              <a:t>Consider adding </a:t>
            </a:r>
            <a:r>
              <a:rPr lang="en-US" dirty="0"/>
              <a:t>additional information about your district and multiple district, such as boundaries of your district and multiple district.</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Tip:</a:t>
            </a:r>
            <a:r>
              <a:rPr lang="en-US" b="0" baseline="0" dirty="0"/>
              <a:t> Briefly go over the roles of each of these positions. The roles are found in the trainer and participant’s guide.</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a:p>
        </p:txBody>
      </p:sp>
    </p:spTree>
    <p:extLst>
      <p:ext uri="{BB962C8B-B14F-4D97-AF65-F5344CB8AC3E}">
        <p14:creationId xmlns:p14="http://schemas.microsoft.com/office/powerpoint/2010/main" val="52658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21</a:t>
            </a:fld>
            <a:endParaRPr lang="en-US"/>
          </a:p>
        </p:txBody>
      </p:sp>
    </p:spTree>
    <p:extLst>
      <p:ext uri="{BB962C8B-B14F-4D97-AF65-F5344CB8AC3E}">
        <p14:creationId xmlns:p14="http://schemas.microsoft.com/office/powerpoint/2010/main" val="273702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26</a:t>
            </a:fld>
            <a:endParaRPr lang="en-US"/>
          </a:p>
        </p:txBody>
      </p:sp>
    </p:spTree>
    <p:extLst>
      <p:ext uri="{BB962C8B-B14F-4D97-AF65-F5344CB8AC3E}">
        <p14:creationId xmlns:p14="http://schemas.microsoft.com/office/powerpoint/2010/main" val="39055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29</a:t>
            </a:fld>
            <a:endParaRPr lang="en-US"/>
          </a:p>
        </p:txBody>
      </p:sp>
    </p:spTree>
    <p:extLst>
      <p:ext uri="{BB962C8B-B14F-4D97-AF65-F5344CB8AC3E}">
        <p14:creationId xmlns:p14="http://schemas.microsoft.com/office/powerpoint/2010/main" val="3606713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31</a:t>
            </a:fld>
            <a:endParaRPr lang="en-US"/>
          </a:p>
        </p:txBody>
      </p:sp>
    </p:spTree>
    <p:extLst>
      <p:ext uri="{BB962C8B-B14F-4D97-AF65-F5344CB8AC3E}">
        <p14:creationId xmlns:p14="http://schemas.microsoft.com/office/powerpoint/2010/main" val="402103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a:t>
            </a:fld>
            <a:endParaRPr lang="en-US"/>
          </a:p>
        </p:txBody>
      </p:sp>
    </p:spTree>
    <p:extLst>
      <p:ext uri="{BB962C8B-B14F-4D97-AF65-F5344CB8AC3E}">
        <p14:creationId xmlns:p14="http://schemas.microsoft.com/office/powerpoint/2010/main" val="177752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Edit this slide as you see fit. Remove things that don’t apply to your club, or add things that are not currently</a:t>
            </a:r>
            <a:r>
              <a:rPr lang="en-US" baseline="0" dirty="0"/>
              <a:t> included.</a:t>
            </a:r>
            <a:endParaRPr lang="en-US" i="0"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b="0" dirty="0"/>
              <a:t>Add the </a:t>
            </a:r>
            <a:r>
              <a:rPr lang="en-US" b="0" baseline="0" dirty="0"/>
              <a:t>names of the current club officers. Add or remove bullet points if your club has different officers than those listed.</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0233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7D7120-7E7A-7742-BF77-6C948FC228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7" t="341" r="-2526" b="-4912"/>
          <a:stretch/>
        </p:blipFill>
        <p:spPr>
          <a:xfrm>
            <a:off x="6324600" y="4267200"/>
            <a:ext cx="2590800" cy="2430472"/>
          </a:xfrm>
          <a:prstGeom prst="rect">
            <a:avLst/>
          </a:prstGeom>
        </p:spPr>
      </p:pic>
      <p:sp>
        <p:nvSpPr>
          <p:cNvPr id="5" name="Title 1"/>
          <p:cNvSpPr>
            <a:spLocks noGrp="1"/>
          </p:cNvSpPr>
          <p:nvPr>
            <p:ph type="ctrTitle" hasCustomPrompt="1"/>
          </p:nvPr>
        </p:nvSpPr>
        <p:spPr>
          <a:xfrm>
            <a:off x="685800" y="830272"/>
            <a:ext cx="7772400" cy="1470025"/>
          </a:xfrm>
          <a:prstGeom prst="rect">
            <a:avLst/>
          </a:prstGeom>
        </p:spPr>
        <p:txBody>
          <a:bodyPr anchor="b"/>
          <a:lstStyle>
            <a:lvl1pPr algn="ctr">
              <a:defRPr sz="4500" b="1">
                <a:solidFill>
                  <a:schemeClr val="bg1"/>
                </a:solidFill>
                <a:latin typeface="+mj-lt"/>
              </a:defRPr>
            </a:lvl1pPr>
          </a:lstStyle>
          <a:p>
            <a:r>
              <a:rPr lang="en-US" dirty="0"/>
              <a:t>Click to edit master title style</a:t>
            </a:r>
          </a:p>
        </p:txBody>
      </p:sp>
      <p:sp>
        <p:nvSpPr>
          <p:cNvPr id="6" name="Subtitle 2"/>
          <p:cNvSpPr>
            <a:spLocks noGrp="1"/>
          </p:cNvSpPr>
          <p:nvPr>
            <p:ph type="subTitle" idx="1" hasCustomPrompt="1"/>
          </p:nvPr>
        </p:nvSpPr>
        <p:spPr>
          <a:xfrm>
            <a:off x="685800" y="2932169"/>
            <a:ext cx="7772400" cy="1182631"/>
          </a:xfrm>
          <a:prstGeom prst="rect">
            <a:avLst/>
          </a:prstGeom>
        </p:spPr>
        <p:txBody>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Rectangle 7">
            <a:extLst>
              <a:ext uri="{FF2B5EF4-FFF2-40B4-BE49-F238E27FC236}">
                <a16:creationId xmlns:a16="http://schemas.microsoft.com/office/drawing/2014/main" id="{95B95FA4-8212-A345-80AE-13F43BA08B34}"/>
              </a:ext>
            </a:extLst>
          </p:cNvPr>
          <p:cNvSpPr/>
          <p:nvPr userDrawn="1"/>
        </p:nvSpPr>
        <p:spPr>
          <a:xfrm>
            <a:off x="3846871" y="257985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009-3CC1-6A40-BFFD-854B7C071AC3}"/>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C75D6-680F-0449-8530-3C2394DC8369}"/>
              </a:ext>
            </a:extLst>
          </p:cNvPr>
          <p:cNvSpPr/>
          <p:nvPr userDrawn="1"/>
        </p:nvSpPr>
        <p:spPr bwMode="auto">
          <a:xfrm>
            <a:off x="0" y="653368"/>
            <a:ext cx="9144000" cy="5899832"/>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 name="Rectangle 2">
            <a:extLst>
              <a:ext uri="{FF2B5EF4-FFF2-40B4-BE49-F238E27FC236}">
                <a16:creationId xmlns:a16="http://schemas.microsoft.com/office/drawing/2014/main" id="{156FE14C-F497-D643-95F9-6C242EE719CD}"/>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itle 1">
            <a:extLst>
              <a:ext uri="{FF2B5EF4-FFF2-40B4-BE49-F238E27FC236}">
                <a16:creationId xmlns:a16="http://schemas.microsoft.com/office/drawing/2014/main" id="{22FBD7EB-5E70-374B-93E8-F3740CFBF649}"/>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04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0051" name="Rectangle 3"/>
          <p:cNvSpPr>
            <a:spLocks noGrp="1" noChangeArrowheads="1"/>
          </p:cNvSpPr>
          <p:nvPr>
            <p:ph type="ctrTitle" hasCustomPrompt="1"/>
          </p:nvPr>
        </p:nvSpPr>
        <p:spPr>
          <a:xfrm>
            <a:off x="304800" y="4343401"/>
            <a:ext cx="8534400" cy="762000"/>
          </a:xfrm>
          <a:prstGeom prst="rect">
            <a:avLst/>
          </a:prstGeom>
        </p:spPr>
        <p:txBody>
          <a:bodyPr anchor="t"/>
          <a:lstStyle>
            <a:lvl1pPr algn="l" rtl="0" fontAlgn="base">
              <a:spcBef>
                <a:spcPct val="0"/>
              </a:spcBef>
              <a:spcAft>
                <a:spcPct val="0"/>
              </a:spcAft>
              <a:defRPr lang="en-US" sz="4500" b="0" dirty="0" smtClean="0">
                <a:solidFill>
                  <a:srgbClr val="00338D"/>
                </a:solidFill>
                <a:latin typeface="+mj-lt"/>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
        <p:nvSpPr>
          <p:cNvPr id="11" name="Rectangle 10">
            <a:extLst>
              <a:ext uri="{FF2B5EF4-FFF2-40B4-BE49-F238E27FC236}">
                <a16:creationId xmlns:a16="http://schemas.microsoft.com/office/drawing/2014/main" id="{E6718C6C-B280-AB4B-9290-69CC57070DC0}"/>
              </a:ext>
            </a:extLst>
          </p:cNvPr>
          <p:cNvSpPr/>
          <p:nvPr userDrawn="1"/>
        </p:nvSpPr>
        <p:spPr bwMode="auto">
          <a:xfrm>
            <a:off x="0" y="0"/>
            <a:ext cx="9144000" cy="653368"/>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13" name="Rectangle 12">
            <a:extLst>
              <a:ext uri="{FF2B5EF4-FFF2-40B4-BE49-F238E27FC236}">
                <a16:creationId xmlns:a16="http://schemas.microsoft.com/office/drawing/2014/main" id="{4C6672AA-65B7-A94A-81BA-8FF14B6749C4}"/>
              </a:ext>
            </a:extLst>
          </p:cNvPr>
          <p:cNvSpPr/>
          <p:nvPr userDrawn="1"/>
        </p:nvSpPr>
        <p:spPr bwMode="auto">
          <a:xfrm>
            <a:off x="0" y="6553200"/>
            <a:ext cx="9144000" cy="304800"/>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966EE7-359A-8144-A0AD-5D03E23BA1EC}"/>
              </a:ext>
            </a:extLst>
          </p:cNvPr>
          <p:cNvSpPr/>
          <p:nvPr userDrawn="1"/>
        </p:nvSpPr>
        <p:spPr bwMode="auto">
          <a:xfrm>
            <a:off x="0" y="0"/>
            <a:ext cx="9144000" cy="68580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7" name="Rectangle 6">
            <a:extLst>
              <a:ext uri="{FF2B5EF4-FFF2-40B4-BE49-F238E27FC236}">
                <a16:creationId xmlns:a16="http://schemas.microsoft.com/office/drawing/2014/main" id="{C1466509-CD39-3948-90D8-440DF62AF655}"/>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060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BD3190-88D3-124E-B42A-9BD528F2567C}"/>
              </a:ext>
            </a:extLst>
          </p:cNvPr>
          <p:cNvSpPr/>
          <p:nvPr userDrawn="1"/>
        </p:nvSpPr>
        <p:spPr bwMode="auto">
          <a:xfrm>
            <a:off x="0" y="0"/>
            <a:ext cx="9144000" cy="653368"/>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ectangle 9">
            <a:extLst>
              <a:ext uri="{FF2B5EF4-FFF2-40B4-BE49-F238E27FC236}">
                <a16:creationId xmlns:a16="http://schemas.microsoft.com/office/drawing/2014/main" id="{797584FE-BC56-244E-80A0-E94E03730D3F}"/>
              </a:ext>
            </a:extLst>
          </p:cNvPr>
          <p:cNvSpPr/>
          <p:nvPr userDrawn="1"/>
        </p:nvSpPr>
        <p:spPr bwMode="auto">
          <a:xfrm>
            <a:off x="0" y="6553200"/>
            <a:ext cx="9144000" cy="3048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076" name="Rectangle 3"/>
          <p:cNvSpPr>
            <a:spLocks noGrp="1" noChangeArrowheads="1"/>
          </p:cNvSpPr>
          <p:nvPr>
            <p:ph type="body" idx="1"/>
          </p:nvPr>
        </p:nvSpPr>
        <p:spPr bwMode="auto">
          <a:xfrm>
            <a:off x="152400" y="9144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60894"/>
            <a:ext cx="342900" cy="230832"/>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900" b="1" baseline="0">
                <a:solidFill>
                  <a:schemeClr val="bg1"/>
                </a:solidFill>
              </a:rPr>
              <a:pPr algn="r" eaLnBrk="0" hangingPunct="0">
                <a:lnSpc>
                  <a:spcPct val="100000"/>
                </a:lnSpc>
                <a:spcBef>
                  <a:spcPct val="50000"/>
                </a:spcBef>
                <a:buFontTx/>
                <a:buNone/>
                <a:defRPr/>
              </a:pPr>
              <a:t>‹#›</a:t>
            </a:fld>
            <a:endParaRPr lang="en-US" sz="900" b="1" baseline="0" dirty="0">
              <a:solidFill>
                <a:schemeClr val="bg1"/>
              </a:solidFill>
            </a:endParaRPr>
          </a:p>
        </p:txBody>
      </p:sp>
      <p:sp>
        <p:nvSpPr>
          <p:cNvPr id="6" name="Text Box 9"/>
          <p:cNvSpPr txBox="1">
            <a:spLocks noChangeArrowheads="1"/>
          </p:cNvSpPr>
          <p:nvPr userDrawn="1"/>
        </p:nvSpPr>
        <p:spPr bwMode="auto">
          <a:xfrm>
            <a:off x="228600" y="6560894"/>
            <a:ext cx="1600200" cy="230832"/>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900" baseline="0" dirty="0">
                <a:solidFill>
                  <a:schemeClr val="bg1"/>
                </a:solidFill>
              </a:rPr>
              <a:t>Lions Clubs International</a:t>
            </a:r>
          </a:p>
        </p:txBody>
      </p:sp>
      <p:sp>
        <p:nvSpPr>
          <p:cNvPr id="7" name="Text Box 9"/>
          <p:cNvSpPr txBox="1">
            <a:spLocks noChangeArrowheads="1"/>
          </p:cNvSpPr>
          <p:nvPr userDrawn="1"/>
        </p:nvSpPr>
        <p:spPr bwMode="auto">
          <a:xfrm>
            <a:off x="1866900" y="6537811"/>
            <a:ext cx="5410200" cy="276999"/>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200" b="1" baseline="0" dirty="0">
                <a:solidFill>
                  <a:schemeClr val="bg1"/>
                </a:solidFill>
              </a:rPr>
              <a:t>New Member Orientation</a:t>
            </a:r>
          </a:p>
        </p:txBody>
      </p:sp>
      <p:sp>
        <p:nvSpPr>
          <p:cNvPr id="11" name="Rectangle 2">
            <a:extLst>
              <a:ext uri="{FF2B5EF4-FFF2-40B4-BE49-F238E27FC236}">
                <a16:creationId xmlns:a16="http://schemas.microsoft.com/office/drawing/2014/main" id="{3460E735-49F7-9B45-992F-8C0CA7DCEC5A}"/>
              </a:ext>
            </a:extLst>
          </p:cNvPr>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9565ACF8-A815-D348-82FA-0390FDB35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76200"/>
            <a:ext cx="482533" cy="457200"/>
          </a:xfrm>
          <a:prstGeom prst="rect">
            <a:avLst/>
          </a:prstGeom>
        </p:spPr>
      </p:pic>
      <p:sp>
        <p:nvSpPr>
          <p:cNvPr id="14" name="Rectangle 13">
            <a:extLst>
              <a:ext uri="{FF2B5EF4-FFF2-40B4-BE49-F238E27FC236}">
                <a16:creationId xmlns:a16="http://schemas.microsoft.com/office/drawing/2014/main" id="{581C064E-0C88-E84F-B331-B6112A37B79E}"/>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26" r:id="rId3"/>
    <p:sldLayoutId id="2147483715" r:id="rId4"/>
    <p:sldLayoutId id="2147483724" r:id="rId5"/>
    <p:sldLayoutId id="2147483716" r:id="rId6"/>
    <p:sldLayoutId id="2147483720" r:id="rId7"/>
    <p:sldLayoutId id="2147483717" r:id="rId8"/>
    <p:sldLayoutId id="2147483721" r:id="rId9"/>
    <p:sldLayoutId id="2147483718" r:id="rId10"/>
    <p:sldLayoutId id="2147483719" r:id="rId11"/>
    <p:sldLayoutId id="2147483725" r:id="rId12"/>
    <p:sldLayoutId id="2147483722" r:id="rId13"/>
    <p:sldLayoutId id="2147483723" r:id="rId14"/>
  </p:sldLayoutIdLst>
  <p:txStyles>
    <p:title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cicon.lionsclubs.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ionsclubs.org/" TargetMode="External"/><Relationship Id="rId7"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youtube.com/lionsclubs" TargetMode="External"/><Relationship Id="rId5" Type="http://schemas.openxmlformats.org/officeDocument/2006/relationships/hyperlink" Target="https://twitter.com/lionsclubs" TargetMode="External"/><Relationship Id="rId4" Type="http://schemas.openxmlformats.org/officeDocument/2006/relationships/hyperlink" Target="http://www.facebook.com/lionsclubs"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latin typeface="+mn-lt"/>
              </a:rPr>
              <a:t>New Member Orientation</a:t>
            </a:r>
            <a:endParaRPr lang="en-US" dirty="0">
              <a:latin typeface="+mn-lt"/>
            </a:endParaRPr>
          </a:p>
        </p:txBody>
      </p:sp>
      <p:sp>
        <p:nvSpPr>
          <p:cNvPr id="3" name="Subtitle 2"/>
          <p:cNvSpPr>
            <a:spLocks noGrp="1"/>
          </p:cNvSpPr>
          <p:nvPr>
            <p:ph type="subTitle" idx="1"/>
          </p:nvPr>
        </p:nvSpPr>
        <p:spPr/>
        <p:txBody>
          <a:bodyPr/>
          <a:lstStyle/>
          <a:p>
            <a:r>
              <a:rPr lang="en-US" dirty="0"/>
              <a:t>[Insert Club Name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a:t>
            </a:r>
          </a:p>
        </p:txBody>
      </p:sp>
      <p:sp>
        <p:nvSpPr>
          <p:cNvPr id="4" name="Content Placeholder 4">
            <a:extLst>
              <a:ext uri="{FF2B5EF4-FFF2-40B4-BE49-F238E27FC236}">
                <a16:creationId xmlns:a16="http://schemas.microsoft.com/office/drawing/2014/main" id="{7201D36D-85C1-6E4A-B858-94B5702C3B8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While service is its own reward, special accomplishments and milestones should be recognized and celebrated. The awards below are awards that all Lions can achieve. </a:t>
            </a:r>
          </a:p>
          <a:p>
            <a:pPr>
              <a:lnSpc>
                <a:spcPct val="200000"/>
              </a:lnSpc>
              <a:buClr>
                <a:srgbClr val="EAB71F"/>
              </a:buClr>
              <a:buFont typeface="Courier New" panose="02070309020205020404" pitchFamily="49" charset="0"/>
              <a:buChar char="o"/>
            </a:pPr>
            <a:r>
              <a:rPr lang="en-US" sz="2000" dirty="0"/>
              <a:t>Membership Keys</a:t>
            </a:r>
          </a:p>
          <a:p>
            <a:pPr>
              <a:lnSpc>
                <a:spcPct val="200000"/>
              </a:lnSpc>
              <a:buClr>
                <a:srgbClr val="EAB71F"/>
              </a:buClr>
              <a:buFont typeface="Courier New" panose="02070309020205020404" pitchFamily="49" charset="0"/>
              <a:buChar char="o"/>
            </a:pPr>
            <a:r>
              <a:rPr lang="en-US" sz="2000" dirty="0"/>
              <a:t>Chevrons</a:t>
            </a:r>
          </a:p>
          <a:p>
            <a:pPr>
              <a:lnSpc>
                <a:spcPct val="200000"/>
              </a:lnSpc>
              <a:buClr>
                <a:srgbClr val="EAB71F"/>
              </a:buClr>
              <a:buFont typeface="Courier New" panose="02070309020205020404" pitchFamily="49" charset="0"/>
              <a:buChar char="o"/>
            </a:pPr>
            <a:r>
              <a:rPr lang="en-US" sz="2000" dirty="0"/>
              <a:t>Member Sponsor Recognition</a:t>
            </a:r>
          </a:p>
          <a:p>
            <a:pPr>
              <a:lnSpc>
                <a:spcPct val="200000"/>
              </a:lnSpc>
              <a:buClr>
                <a:srgbClr val="EAB71F"/>
              </a:buClr>
              <a:buFont typeface="Courier New" panose="02070309020205020404" pitchFamily="49" charset="0"/>
              <a:buChar char="o"/>
            </a:pPr>
            <a:r>
              <a:rPr lang="en-US" sz="2000" dirty="0"/>
              <a:t>Extension Awards</a:t>
            </a:r>
          </a:p>
        </p:txBody>
      </p:sp>
    </p:spTree>
    <p:extLst>
      <p:ext uri="{BB962C8B-B14F-4D97-AF65-F5344CB8AC3E}">
        <p14:creationId xmlns:p14="http://schemas.microsoft.com/office/powerpoint/2010/main" val="293364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Service and Fundraising Activities</a:t>
            </a:r>
            <a:endParaRPr lang="en-US" dirty="0"/>
          </a:p>
        </p:txBody>
      </p:sp>
      <p:sp>
        <p:nvSpPr>
          <p:cNvPr id="4" name="Content Placeholder 4">
            <a:extLst>
              <a:ext uri="{FF2B5EF4-FFF2-40B4-BE49-F238E27FC236}">
                <a16:creationId xmlns:a16="http://schemas.microsoft.com/office/drawing/2014/main" id="{D36DA655-3AC9-3B43-9753-2082C74141CC}"/>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the service projects your club is involved 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Membership</a:t>
            </a:r>
            <a:endParaRPr lang="en-US" dirty="0"/>
          </a:p>
        </p:txBody>
      </p:sp>
      <p:sp>
        <p:nvSpPr>
          <p:cNvPr id="4" name="Content Placeholder 4">
            <a:extLst>
              <a:ext uri="{FF2B5EF4-FFF2-40B4-BE49-F238E27FC236}">
                <a16:creationId xmlns:a16="http://schemas.microsoft.com/office/drawing/2014/main" id="{D5829E90-DE34-5343-A30D-A37F88C493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The benefits of Lions clubs membership are numerous, </a:t>
            </a:r>
            <a:br>
              <a:rPr lang="en-US" sz="2000" b="1" dirty="0">
                <a:solidFill>
                  <a:srgbClr val="10233E"/>
                </a:solidFill>
              </a:rPr>
            </a:br>
            <a:r>
              <a:rPr lang="en-US" sz="2000" b="1" dirty="0">
                <a:solidFill>
                  <a:srgbClr val="10233E"/>
                </a:solidFill>
              </a:rPr>
              <a:t>and include:</a:t>
            </a:r>
          </a:p>
          <a:p>
            <a:pPr>
              <a:lnSpc>
                <a:spcPct val="200000"/>
              </a:lnSpc>
              <a:buClr>
                <a:srgbClr val="EAB71F"/>
              </a:buClr>
              <a:buFont typeface="Courier New" panose="02070309020205020404" pitchFamily="49" charset="0"/>
              <a:buChar char="o"/>
            </a:pPr>
            <a:r>
              <a:rPr lang="en-US" sz="1800" dirty="0"/>
              <a:t>Be part of a global community for good</a:t>
            </a:r>
          </a:p>
          <a:p>
            <a:pPr>
              <a:lnSpc>
                <a:spcPct val="200000"/>
              </a:lnSpc>
              <a:buClr>
                <a:srgbClr val="EAB71F"/>
              </a:buClr>
              <a:buFont typeface="Courier New" panose="02070309020205020404" pitchFamily="49" charset="0"/>
              <a:buChar char="o"/>
            </a:pPr>
            <a:r>
              <a:rPr lang="en-US" sz="1800" dirty="0"/>
              <a:t>Support, tools and resources to enhance your service</a:t>
            </a:r>
          </a:p>
          <a:p>
            <a:pPr>
              <a:lnSpc>
                <a:spcPct val="200000"/>
              </a:lnSpc>
              <a:buClr>
                <a:srgbClr val="EAB71F"/>
              </a:buClr>
              <a:buFont typeface="Courier New" panose="02070309020205020404" pitchFamily="49" charset="0"/>
              <a:buChar char="o"/>
            </a:pPr>
            <a:r>
              <a:rPr lang="en-US" sz="1800" dirty="0"/>
              <a:t>Leadership development opportunities</a:t>
            </a:r>
          </a:p>
          <a:p>
            <a:pPr>
              <a:lnSpc>
                <a:spcPct val="200000"/>
              </a:lnSpc>
              <a:buClr>
                <a:srgbClr val="EAB71F"/>
              </a:buClr>
              <a:buFont typeface="Courier New" panose="02070309020205020404" pitchFamily="49" charset="0"/>
              <a:buChar char="o"/>
            </a:pPr>
            <a:r>
              <a:rPr lang="en-US" sz="1800" dirty="0"/>
              <a:t>The satisfaction and joy of helping those in need</a:t>
            </a:r>
          </a:p>
          <a:p>
            <a:pPr>
              <a:lnSpc>
                <a:spcPct val="200000"/>
              </a:lnSpc>
              <a:buClr>
                <a:srgbClr val="EAB71F"/>
              </a:buClr>
              <a:buFont typeface="Courier New" panose="02070309020205020404" pitchFamily="49" charset="0"/>
              <a:buChar char="o"/>
            </a:pPr>
            <a:r>
              <a:rPr lang="en-US" sz="1800" dirty="0"/>
              <a:t>Networking opportunities with local and international community leaders</a:t>
            </a:r>
          </a:p>
          <a:p>
            <a:pPr>
              <a:lnSpc>
                <a:spcPct val="200000"/>
              </a:lnSpc>
              <a:buClr>
                <a:srgbClr val="EAB71F"/>
              </a:buClr>
              <a:buFont typeface="Courier New" panose="02070309020205020404" pitchFamily="49" charset="0"/>
              <a:buChar char="o"/>
            </a:pPr>
            <a:r>
              <a:rPr lang="en-US" sz="1800" dirty="0"/>
              <a:t>Friendship and fellowship with service minded people</a:t>
            </a:r>
          </a:p>
          <a:p>
            <a:pPr>
              <a:lnSpc>
                <a:spcPct val="200000"/>
              </a:lnSpc>
              <a:buClr>
                <a:srgbClr val="EAB71F"/>
              </a:buClr>
              <a:buFont typeface="Courier New" panose="02070309020205020404" pitchFamily="49" charset="0"/>
              <a:buChar char="o"/>
            </a:pPr>
            <a:r>
              <a:rPr lang="en-US" sz="1800" dirty="0"/>
              <a:t>Respect and credibility of being a 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Meetings</a:t>
            </a:r>
            <a:endParaRPr lang="en-US" dirty="0"/>
          </a:p>
        </p:txBody>
      </p:sp>
      <p:sp>
        <p:nvSpPr>
          <p:cNvPr id="4" name="Content Placeholder 4">
            <a:extLst>
              <a:ext uri="{FF2B5EF4-FFF2-40B4-BE49-F238E27FC236}">
                <a16:creationId xmlns:a16="http://schemas.microsoft.com/office/drawing/2014/main" id="{EC4DFD07-BFAF-D64A-A2A3-42A07CB1CEDF}"/>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b="1" dirty="0">
                <a:solidFill>
                  <a:srgbClr val="10233E"/>
                </a:solidFill>
              </a:rPr>
              <a:t>When: </a:t>
            </a:r>
            <a:r>
              <a:rPr lang="en-US" sz="2000" dirty="0"/>
              <a:t>[Insert]</a:t>
            </a:r>
          </a:p>
          <a:p>
            <a:pPr>
              <a:lnSpc>
                <a:spcPct val="200000"/>
              </a:lnSpc>
              <a:buClr>
                <a:srgbClr val="EAB71F"/>
              </a:buClr>
              <a:buFont typeface="Courier New" panose="02070309020205020404" pitchFamily="49" charset="0"/>
              <a:buChar char="o"/>
            </a:pPr>
            <a:r>
              <a:rPr lang="en-US" sz="2000" b="1" dirty="0">
                <a:solidFill>
                  <a:srgbClr val="10233E"/>
                </a:solidFill>
              </a:rPr>
              <a:t>Where: </a:t>
            </a:r>
            <a:r>
              <a:rPr lang="en-US" sz="2000" dirty="0"/>
              <a:t>[Insert]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KHeyne\LOCALS~1\Temp\Temporary Internet Files\Content.IE5\F0WJ0XYM\MP900430936[1].jpg"/>
          <p:cNvPicPr>
            <a:picLocks noChangeAspect="1" noChangeArrowheads="1"/>
          </p:cNvPicPr>
          <p:nvPr/>
        </p:nvPicPr>
        <p:blipFill>
          <a:blip r:embed="rId3"/>
          <a:srcRect l="6792" t="12245" r="13061" b="8163"/>
          <a:stretch>
            <a:fillRect/>
          </a:stretch>
        </p:blipFill>
        <p:spPr bwMode="auto">
          <a:xfrm>
            <a:off x="5175739" y="3962400"/>
            <a:ext cx="3663461" cy="2421610"/>
          </a:xfrm>
          <a:prstGeom prst="rect">
            <a:avLst/>
          </a:prstGeom>
          <a:noFill/>
        </p:spPr>
      </p:pic>
      <p:sp>
        <p:nvSpPr>
          <p:cNvPr id="5" name="Content Placeholder 4">
            <a:extLst>
              <a:ext uri="{FF2B5EF4-FFF2-40B4-BE49-F238E27FC236}">
                <a16:creationId xmlns:a16="http://schemas.microsoft.com/office/drawing/2014/main" id="{A7C9F229-DC1A-EF43-84C6-7751FCEB6D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Total Dues</a:t>
            </a:r>
          </a:p>
          <a:p>
            <a:pPr lvl="1">
              <a:buClr>
                <a:srgbClr val="EAB71F"/>
              </a:buClr>
              <a:buFont typeface="Arial" panose="020B0604020202020204" pitchFamily="34" charset="0"/>
              <a:buChar char="•"/>
            </a:pPr>
            <a:r>
              <a:rPr lang="en-US" sz="1800" dirty="0"/>
              <a:t>Club dues: </a:t>
            </a:r>
            <a:r>
              <a:rPr lang="en-US" sz="1800" b="1" dirty="0">
                <a:solidFill>
                  <a:srgbClr val="10233E"/>
                </a:solidFill>
              </a:rPr>
              <a:t>[Insert]</a:t>
            </a:r>
            <a:endParaRPr lang="en-US" sz="1800" dirty="0"/>
          </a:p>
          <a:p>
            <a:pPr lvl="1">
              <a:buClr>
                <a:srgbClr val="EAB71F"/>
              </a:buClr>
              <a:buFont typeface="Arial" panose="020B0604020202020204" pitchFamily="34" charset="0"/>
              <a:buChar char="•"/>
            </a:pPr>
            <a:r>
              <a:rPr lang="en-US" sz="1800" dirty="0"/>
              <a:t>District and multiple district dues: </a:t>
            </a:r>
            <a:r>
              <a:rPr lang="en-US" sz="1800" b="1" dirty="0">
                <a:solidFill>
                  <a:srgbClr val="10233E"/>
                </a:solidFill>
              </a:rPr>
              <a:t>[Insert]</a:t>
            </a:r>
          </a:p>
          <a:p>
            <a:pPr lvl="1">
              <a:buClr>
                <a:srgbClr val="EAB71F"/>
              </a:buClr>
              <a:buFont typeface="Arial" panose="020B0604020202020204" pitchFamily="34" charset="0"/>
              <a:buChar char="•"/>
            </a:pPr>
            <a:r>
              <a:rPr lang="en-US" sz="1800" dirty="0"/>
              <a:t>International dues: </a:t>
            </a:r>
            <a:r>
              <a:rPr lang="en-US" sz="1800" b="1" dirty="0">
                <a:solidFill>
                  <a:srgbClr val="10233E"/>
                </a:solidFill>
              </a:rPr>
              <a:t>US$43</a:t>
            </a:r>
          </a:p>
          <a:p>
            <a:pPr>
              <a:buClr>
                <a:srgbClr val="EAB71F"/>
              </a:buClr>
              <a:buFont typeface="Courier New" panose="02070309020205020404" pitchFamily="49" charset="0"/>
              <a:buChar char="o"/>
            </a:pPr>
            <a:endParaRPr lang="en-US" sz="1800" dirty="0"/>
          </a:p>
          <a:p>
            <a:pPr>
              <a:buClr>
                <a:srgbClr val="EAB71F"/>
              </a:buClr>
              <a:buFont typeface="Courier New" panose="02070309020205020404" pitchFamily="49" charset="0"/>
              <a:buChar char="o"/>
            </a:pPr>
            <a:r>
              <a:rPr lang="en-US" sz="1800" b="1" dirty="0">
                <a:solidFill>
                  <a:srgbClr val="10233E"/>
                </a:solidFill>
              </a:rPr>
              <a:t>Activities Budget</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Administrative Budget</a:t>
            </a:r>
            <a:endParaRPr lang="en-US" sz="1800" dirty="0"/>
          </a:p>
        </p:txBody>
      </p:sp>
      <p:sp>
        <p:nvSpPr>
          <p:cNvPr id="2" name="Title 1"/>
          <p:cNvSpPr>
            <a:spLocks noGrp="1"/>
          </p:cNvSpPr>
          <p:nvPr>
            <p:ph type="title"/>
          </p:nvPr>
        </p:nvSpPr>
        <p:spPr/>
        <p:txBody>
          <a:bodyPr/>
          <a:lstStyle/>
          <a:p>
            <a:r>
              <a:t>Dues and Budgets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We Communicate</a:t>
            </a:r>
            <a:endParaRPr lang="en-US" dirty="0"/>
          </a:p>
        </p:txBody>
      </p:sp>
      <p:sp>
        <p:nvSpPr>
          <p:cNvPr id="4" name="Content Placeholder 4">
            <a:extLst>
              <a:ext uri="{FF2B5EF4-FFF2-40B4-BE49-F238E27FC236}">
                <a16:creationId xmlns:a16="http://schemas.microsoft.com/office/drawing/2014/main" id="{87C2175D-177D-284A-8ACA-77C8B222E909}"/>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all forms of club communication including newsletters, e-mails, Facebook page, website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A5037D-1B41-B943-B54D-F3E9A12C6B2B}"/>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en-US" sz="4000" kern="0" dirty="0"/>
              <a:t>District and Multiple District</a:t>
            </a:r>
          </a:p>
        </p:txBody>
      </p:sp>
      <p:pic>
        <p:nvPicPr>
          <p:cNvPr id="4" name="Picture Placeholder 7">
            <a:extLst>
              <a:ext uri="{FF2B5EF4-FFF2-40B4-BE49-F238E27FC236}">
                <a16:creationId xmlns:a16="http://schemas.microsoft.com/office/drawing/2014/main" id="{A1A9D8D0-9087-975D-EB3A-AC58BCED5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02" b="60606"/>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t>Organizational Structure</a:t>
            </a:r>
            <a:endParaRPr lang="en-US" dirty="0"/>
          </a:p>
        </p:txBody>
      </p:sp>
      <p:sp>
        <p:nvSpPr>
          <p:cNvPr id="6" name="Content Placeholder 4">
            <a:extLst>
              <a:ext uri="{FF2B5EF4-FFF2-40B4-BE49-F238E27FC236}">
                <a16:creationId xmlns:a16="http://schemas.microsoft.com/office/drawing/2014/main" id="{ABD4EA2E-BE2C-3A46-AC4A-A940CD48E1B4}"/>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There about 750 districts with 35 or more clubs and at least 1,250 members in each district.</a:t>
            </a:r>
            <a:endParaRPr lang="en-US" sz="1800" dirty="0"/>
          </a:p>
          <a:p>
            <a:pPr lvl="1">
              <a:buClr>
                <a:srgbClr val="EAB71F"/>
              </a:buClr>
              <a:buFont typeface="Arial" panose="020B0604020202020204" pitchFamily="34" charset="0"/>
              <a:buChar char="•"/>
            </a:pPr>
            <a:r>
              <a:rPr lang="en-US" sz="1800" dirty="0"/>
              <a:t>Each district has a district governor</a:t>
            </a:r>
          </a:p>
          <a:p>
            <a:pPr lvl="1">
              <a:buClr>
                <a:srgbClr val="EAB71F"/>
              </a:buClr>
              <a:buFont typeface="Arial" panose="020B0604020202020204" pitchFamily="34" charset="0"/>
              <a:buChar char="•"/>
            </a:pPr>
            <a:endParaRPr lang="en-US" sz="1800" dirty="0"/>
          </a:p>
          <a:p>
            <a:pPr>
              <a:buClr>
                <a:srgbClr val="EAB71F"/>
              </a:buClr>
              <a:buFont typeface="Courier New" panose="02070309020205020404" pitchFamily="49" charset="0"/>
              <a:buChar char="o"/>
            </a:pPr>
            <a:r>
              <a:rPr lang="en-US" sz="1800" b="1" dirty="0">
                <a:solidFill>
                  <a:srgbClr val="10233E"/>
                </a:solidFill>
              </a:rPr>
              <a:t>Multiple districts are formed by two or more districts within a territory.</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Our Multiple District: </a:t>
            </a:r>
            <a:r>
              <a:rPr lang="en-US" sz="1800" dirty="0"/>
              <a:t>[Insert]</a:t>
            </a:r>
            <a:endParaRPr lang="en-US" sz="1800" b="1" dirty="0">
              <a:solidFill>
                <a:srgbClr val="10233E"/>
              </a:solidFill>
            </a:endParaRPr>
          </a:p>
          <a:p>
            <a:pPr>
              <a:buClr>
                <a:srgbClr val="EAB71F"/>
              </a:buClr>
              <a:buFont typeface="Courier New" panose="02070309020205020404" pitchFamily="49" charset="0"/>
              <a:buChar char="o"/>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Our District: </a:t>
            </a:r>
            <a:r>
              <a:rPr lang="en-US" sz="1800" dirty="0"/>
              <a:t>[Insert]</a:t>
            </a:r>
            <a:endParaRPr lang="en-US" sz="1800" b="1" dirty="0">
              <a:solidFill>
                <a:srgbClr val="10233E"/>
              </a:solidFill>
            </a:endParaRPr>
          </a:p>
          <a:p>
            <a:pPr>
              <a:buClr>
                <a:srgbClr val="EAB71F"/>
              </a:buClr>
              <a:buFont typeface="Courier New" panose="02070309020205020404" pitchFamily="49" charset="0"/>
              <a:buChar char="o"/>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Leadership</a:t>
            </a:r>
          </a:p>
        </p:txBody>
      </p:sp>
      <p:sp>
        <p:nvSpPr>
          <p:cNvPr id="4" name="Content Placeholder 4">
            <a:extLst>
              <a:ext uri="{FF2B5EF4-FFF2-40B4-BE49-F238E27FC236}">
                <a16:creationId xmlns:a16="http://schemas.microsoft.com/office/drawing/2014/main" id="{E599541D-5DE6-BE4B-9698-99FC04C3F7F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First Vice 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Second Vice 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Cabinet Secretary-Treasurer: </a:t>
            </a:r>
            <a:r>
              <a:rPr lang="en-US" sz="2000" dirty="0"/>
              <a:t>[Insert]</a:t>
            </a:r>
          </a:p>
          <a:p>
            <a:pPr>
              <a:buClr>
                <a:srgbClr val="EAB71F"/>
              </a:buClr>
              <a:buFont typeface="Courier New" panose="02070309020205020404" pitchFamily="49" charset="0"/>
              <a:buChar char="o"/>
            </a:pPr>
            <a:r>
              <a:rPr lang="en-US" sz="2000" b="1" dirty="0">
                <a:solidFill>
                  <a:srgbClr val="10233E"/>
                </a:solidFill>
              </a:rPr>
              <a:t>District Chairpersons: </a:t>
            </a:r>
            <a:r>
              <a:rPr lang="en-US" sz="2000" dirty="0"/>
              <a:t>[Insert]</a:t>
            </a:r>
          </a:p>
          <a:p>
            <a:pPr>
              <a:buClr>
                <a:srgbClr val="EAB71F"/>
              </a:buClr>
              <a:buFont typeface="Courier New" panose="02070309020205020404" pitchFamily="49" charset="0"/>
              <a:buChar char="o"/>
            </a:pPr>
            <a:r>
              <a:rPr lang="en-US" sz="2000" b="1" dirty="0">
                <a:solidFill>
                  <a:srgbClr val="10233E"/>
                </a:solidFill>
              </a:rPr>
              <a:t>Zone Chairperson: </a:t>
            </a:r>
            <a:r>
              <a:rPr lang="en-US" sz="2000" dirty="0"/>
              <a:t>[Insert]</a:t>
            </a:r>
          </a:p>
          <a:p>
            <a:pPr>
              <a:buClr>
                <a:srgbClr val="EAB71F"/>
              </a:buClr>
              <a:buFont typeface="Courier New" panose="02070309020205020404" pitchFamily="49" charset="0"/>
              <a:buChar char="o"/>
            </a:pPr>
            <a:r>
              <a:rPr lang="en-US" sz="2000" b="1" dirty="0">
                <a:solidFill>
                  <a:srgbClr val="10233E"/>
                </a:solidFill>
              </a:rPr>
              <a:t>Council of Governors: </a:t>
            </a:r>
            <a:r>
              <a:rPr lang="en-US" sz="2000" dirty="0"/>
              <a:t>[Insert]</a:t>
            </a:r>
          </a:p>
          <a:p>
            <a:pPr>
              <a:buClr>
                <a:srgbClr val="EAB71F"/>
              </a:buClr>
              <a:buFont typeface="Courier New" panose="02070309020205020404" pitchFamily="49" charset="0"/>
              <a:buChar char="o"/>
            </a:pPr>
            <a:r>
              <a:rPr lang="en-US" sz="2000" b="1" dirty="0">
                <a:solidFill>
                  <a:srgbClr val="10233E"/>
                </a:solidFill>
              </a:rPr>
              <a:t>Global Action Team:</a:t>
            </a:r>
          </a:p>
          <a:p>
            <a:pPr lvl="1">
              <a:buClr>
                <a:srgbClr val="EAB71F"/>
              </a:buClr>
              <a:buFont typeface="Arial" panose="020B0604020202020204" pitchFamily="34" charset="0"/>
              <a:buChar char="•"/>
            </a:pPr>
            <a:r>
              <a:rPr lang="en-US" sz="1600" dirty="0"/>
              <a:t>Global Action Team District Chairperson (District Governor): [Insert]</a:t>
            </a:r>
          </a:p>
          <a:p>
            <a:pPr lvl="1">
              <a:buClr>
                <a:srgbClr val="EAB71F"/>
              </a:buClr>
              <a:buFont typeface="Arial" panose="020B0604020202020204" pitchFamily="34" charset="0"/>
              <a:buChar char="•"/>
            </a:pPr>
            <a:r>
              <a:rPr lang="en-US" sz="1600" dirty="0"/>
              <a:t>Global Membership Team District Coordinator: [Insert]</a:t>
            </a:r>
          </a:p>
          <a:p>
            <a:pPr lvl="1">
              <a:buClr>
                <a:srgbClr val="EAB71F"/>
              </a:buClr>
              <a:buFont typeface="Arial" panose="020B0604020202020204" pitchFamily="34" charset="0"/>
              <a:buChar char="•"/>
            </a:pPr>
            <a:r>
              <a:rPr lang="en-US" sz="1600" dirty="0"/>
              <a:t>Global Leadership Team District Coordinator: [Insert]</a:t>
            </a:r>
          </a:p>
          <a:p>
            <a:pPr lvl="1">
              <a:buClr>
                <a:srgbClr val="EAB71F"/>
              </a:buClr>
              <a:buFont typeface="Arial" panose="020B0604020202020204" pitchFamily="34" charset="0"/>
              <a:buChar char="•"/>
            </a:pPr>
            <a:r>
              <a:rPr lang="en-US" sz="1600" dirty="0"/>
              <a:t>Global Service Team District Coordinator: [Insert]</a:t>
            </a:r>
          </a:p>
          <a:p>
            <a:pPr marL="457200" lvl="1" indent="0">
              <a:buClr>
                <a:srgbClr val="EAB71F"/>
              </a:buClr>
              <a:buNone/>
            </a:pPr>
            <a:endParaRPr lang="en-US" sz="2000" dirty="0"/>
          </a:p>
        </p:txBody>
      </p:sp>
    </p:spTree>
    <p:extLst>
      <p:ext uri="{BB962C8B-B14F-4D97-AF65-F5344CB8AC3E}">
        <p14:creationId xmlns:p14="http://schemas.microsoft.com/office/powerpoint/2010/main" val="363086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District Convention</a:t>
            </a:r>
            <a:endParaRPr lang="en-US" dirty="0"/>
          </a:p>
        </p:txBody>
      </p:sp>
      <p:sp>
        <p:nvSpPr>
          <p:cNvPr id="4" name="Content Placeholder 4">
            <a:extLst>
              <a:ext uri="{FF2B5EF4-FFF2-40B4-BE49-F238E27FC236}">
                <a16:creationId xmlns:a16="http://schemas.microsoft.com/office/drawing/2014/main" id="{9B5EF436-5655-434C-987B-EF114AFC9FE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District conventions are held to:</a:t>
            </a:r>
          </a:p>
          <a:p>
            <a:pPr lvl="1">
              <a:buClr>
                <a:srgbClr val="EAB71F"/>
              </a:buClr>
              <a:buFont typeface="Arial" panose="020B0604020202020204" pitchFamily="34" charset="0"/>
              <a:buChar char="•"/>
            </a:pPr>
            <a:r>
              <a:rPr lang="en-US" sz="1600" dirty="0"/>
              <a:t>Develop fellowship among the Lions of the district</a:t>
            </a:r>
          </a:p>
          <a:p>
            <a:pPr lvl="1">
              <a:buClr>
                <a:srgbClr val="EAB71F"/>
              </a:buClr>
              <a:buFont typeface="Arial" panose="020B0604020202020204" pitchFamily="34" charset="0"/>
              <a:buChar char="•"/>
            </a:pPr>
            <a:r>
              <a:rPr lang="en-US" sz="1600" dirty="0"/>
              <a:t>Conduct general district business</a:t>
            </a:r>
          </a:p>
          <a:p>
            <a:pPr lvl="1">
              <a:buClr>
                <a:srgbClr val="EAB71F"/>
              </a:buClr>
              <a:buFont typeface="Arial" panose="020B0604020202020204" pitchFamily="34" charset="0"/>
              <a:buChar char="•"/>
            </a:pPr>
            <a:r>
              <a:rPr lang="en-US" sz="1600" dirty="0"/>
              <a:t>Elect the district governor and other district-elected officers</a:t>
            </a:r>
          </a:p>
          <a:p>
            <a:pPr lvl="1">
              <a:buClr>
                <a:srgbClr val="EAB71F"/>
              </a:buClr>
              <a:buFont typeface="Arial" panose="020B0604020202020204" pitchFamily="34" charset="0"/>
              <a:buChar char="•"/>
            </a:pPr>
            <a:r>
              <a:rPr lang="en-US" sz="1600" dirty="0"/>
              <a:t>Conduct seminars</a:t>
            </a:r>
          </a:p>
          <a:p>
            <a:pPr lvl="1">
              <a:buClr>
                <a:srgbClr val="EAB71F"/>
              </a:buClr>
              <a:buFont typeface="Courier New" panose="02070309020205020404" pitchFamily="49" charset="0"/>
              <a:buChar char="o"/>
            </a:pPr>
            <a:endParaRPr lang="en-US" sz="16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[Insert information about this year’s district convention.]</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a:t>New Member Orientation Summary</a:t>
            </a:r>
            <a:endParaRPr lang="en-US" dirty="0"/>
          </a:p>
        </p:txBody>
      </p:sp>
      <p:sp>
        <p:nvSpPr>
          <p:cNvPr id="7" name="Content Placeholder 6"/>
          <p:cNvSpPr>
            <a:spLocks noGrp="1"/>
          </p:cNvSpPr>
          <p:nvPr>
            <p:ph idx="4294967295"/>
          </p:nvPr>
        </p:nvSpPr>
        <p:spPr>
          <a:xfrm>
            <a:off x="1104900" y="3124200"/>
            <a:ext cx="6934200" cy="3352800"/>
          </a:xfrm>
        </p:spPr>
        <p:txBody>
          <a:bodyPr/>
          <a:lstStyle/>
          <a:p>
            <a:pPr marL="0" indent="0">
              <a:buClr>
                <a:srgbClr val="F4B500"/>
              </a:buClr>
              <a:buNone/>
            </a:pPr>
            <a:r>
              <a:rPr lang="en-US" b="1" dirty="0">
                <a:solidFill>
                  <a:schemeClr val="bg1"/>
                </a:solidFill>
              </a:rPr>
              <a:t>New member orientation is broken out into </a:t>
            </a:r>
            <a:br>
              <a:rPr lang="en-US" b="1" dirty="0">
                <a:solidFill>
                  <a:schemeClr val="bg1"/>
                </a:solidFill>
              </a:rPr>
            </a:br>
            <a:r>
              <a:rPr lang="en-US" b="1" dirty="0">
                <a:solidFill>
                  <a:schemeClr val="bg1"/>
                </a:solidFill>
              </a:rPr>
              <a:t>four sections:</a:t>
            </a:r>
          </a:p>
          <a:p>
            <a:pPr lvl="1">
              <a:buClr>
                <a:srgbClr val="F4B500"/>
              </a:buClr>
              <a:buFont typeface="Courier New" panose="02070309020205020404" pitchFamily="49" charset="0"/>
              <a:buChar char="o"/>
            </a:pPr>
            <a:r>
              <a:rPr lang="en-US" dirty="0">
                <a:solidFill>
                  <a:schemeClr val="bg1"/>
                </a:solidFill>
              </a:rPr>
              <a:t>Who Lions Are</a:t>
            </a:r>
          </a:p>
          <a:p>
            <a:pPr lvl="1">
              <a:buClr>
                <a:srgbClr val="F4B500"/>
              </a:buClr>
              <a:buFont typeface="Courier New" panose="02070309020205020404" pitchFamily="49" charset="0"/>
              <a:buChar char="o"/>
            </a:pPr>
            <a:r>
              <a:rPr lang="en-US" dirty="0">
                <a:solidFill>
                  <a:schemeClr val="bg1"/>
                </a:solidFill>
              </a:rPr>
              <a:t>Your Club</a:t>
            </a:r>
          </a:p>
          <a:p>
            <a:pPr lvl="1">
              <a:buClr>
                <a:srgbClr val="F4B500"/>
              </a:buClr>
              <a:buFont typeface="Courier New" panose="02070309020205020404" pitchFamily="49" charset="0"/>
              <a:buChar char="o"/>
            </a:pPr>
            <a:r>
              <a:rPr lang="en-US" dirty="0">
                <a:solidFill>
                  <a:schemeClr val="bg1"/>
                </a:solidFill>
              </a:rPr>
              <a:t>District and Multiple District</a:t>
            </a:r>
          </a:p>
          <a:p>
            <a:pPr lvl="1">
              <a:buClr>
                <a:srgbClr val="F4B500"/>
              </a:buClr>
              <a:buFont typeface="Courier New" panose="02070309020205020404" pitchFamily="49" charset="0"/>
              <a:buChar char="o"/>
            </a:pPr>
            <a:r>
              <a:rPr lang="en-US" dirty="0">
                <a:solidFill>
                  <a:schemeClr val="bg1"/>
                </a:solidFill>
              </a:rPr>
              <a:t>Lions Clubs International (LCI)</a:t>
            </a:r>
          </a:p>
        </p:txBody>
      </p:sp>
      <p:pic>
        <p:nvPicPr>
          <p:cNvPr id="9" name="Picture Placeholder 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505" t="82221" r="505" b="-403"/>
          <a:stretch/>
        </p:blipFill>
        <p:spPr>
          <a:xfrm>
            <a:off x="762000" y="1173296"/>
            <a:ext cx="7543800" cy="1371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500" dirty="0"/>
              <a:t>How the District and Multiple District Communicate</a:t>
            </a:r>
            <a:endParaRPr lang="en-US" sz="2500" dirty="0"/>
          </a:p>
        </p:txBody>
      </p:sp>
      <p:sp>
        <p:nvSpPr>
          <p:cNvPr id="4" name="Content Placeholder 4">
            <a:extLst>
              <a:ext uri="{FF2B5EF4-FFF2-40B4-BE49-F238E27FC236}">
                <a16:creationId xmlns:a16="http://schemas.microsoft.com/office/drawing/2014/main" id="{24E71431-DB75-7145-B7B0-DDF8827C6765}"/>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all forms of district and multiple district communication including newsletters, Facebook page, e-mails, website 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834AC8A-DB0F-684F-B7D3-0755DCCB6342}"/>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en-US" sz="4000" kern="0" dirty="0"/>
              <a:t>Lions Clubs International</a:t>
            </a:r>
          </a:p>
        </p:txBody>
      </p:sp>
      <p:pic>
        <p:nvPicPr>
          <p:cNvPr id="4" name="Picture Placeholder 7">
            <a:extLst>
              <a:ext uri="{FF2B5EF4-FFF2-40B4-BE49-F238E27FC236}">
                <a16:creationId xmlns:a16="http://schemas.microsoft.com/office/drawing/2014/main" id="{2F24DA3B-22C9-7A9F-9C03-4EFC9AAA2B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808"/>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History</a:t>
            </a:r>
            <a:endParaRPr lang="en-US" dirty="0"/>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Name and Logo</a:t>
            </a:r>
            <a:endParaRPr lang="en-US" dirty="0"/>
          </a:p>
        </p:txBody>
      </p:sp>
      <p:pic>
        <p:nvPicPr>
          <p:cNvPr id="4" name="Picture 3" descr="LCI_emblem_2C_RGB.jpg"/>
          <p:cNvPicPr>
            <a:picLocks noChangeAspect="1"/>
          </p:cNvPicPr>
          <p:nvPr/>
        </p:nvPicPr>
        <p:blipFill>
          <a:blip r:embed="rId2" cstate="print"/>
          <a:stretch>
            <a:fillRect/>
          </a:stretch>
        </p:blipFill>
        <p:spPr>
          <a:xfrm>
            <a:off x="5410200" y="3010916"/>
            <a:ext cx="2850379" cy="2699309"/>
          </a:xfrm>
          <a:prstGeom prst="rect">
            <a:avLst/>
          </a:prstGeom>
        </p:spPr>
      </p:pic>
      <p:sp>
        <p:nvSpPr>
          <p:cNvPr id="6" name="Content Placeholder 4">
            <a:extLst>
              <a:ext uri="{FF2B5EF4-FFF2-40B4-BE49-F238E27FC236}">
                <a16:creationId xmlns:a16="http://schemas.microsoft.com/office/drawing/2014/main" id="{6C330117-3CE2-E640-8894-C510450E244A}"/>
              </a:ext>
            </a:extLst>
          </p:cNvPr>
          <p:cNvSpPr txBox="1">
            <a:spLocks/>
          </p:cNvSpPr>
          <p:nvPr/>
        </p:nvSpPr>
        <p:spPr bwMode="auto">
          <a:xfrm>
            <a:off x="152400" y="1118616"/>
            <a:ext cx="8382000" cy="1700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The official name of the association is “The International Association of Lions Clubs” or simply “Lions Clubs International.” </a:t>
            </a:r>
          </a:p>
          <a:p>
            <a:pPr>
              <a:buClr>
                <a:srgbClr val="EAB71F"/>
              </a:buClr>
              <a:buFont typeface="Courier New" panose="02070309020205020404" pitchFamily="49" charset="0"/>
              <a:buChar char="o"/>
            </a:pPr>
            <a:endParaRPr lang="en-US" sz="1600" dirty="0"/>
          </a:p>
          <a:p>
            <a:pPr>
              <a:buClr>
                <a:srgbClr val="EAB71F"/>
              </a:buClr>
              <a:buFont typeface="Courier New" panose="02070309020205020404" pitchFamily="49" charset="0"/>
              <a:buChar char="o"/>
            </a:pPr>
            <a:r>
              <a:rPr lang="en-US" sz="2000" dirty="0"/>
              <a:t>The name Lions was chosen on a secret ballot over several others because the lion stood for strength, courage, fidelity and vital action.</a:t>
            </a:r>
          </a:p>
        </p:txBody>
      </p:sp>
      <p:sp>
        <p:nvSpPr>
          <p:cNvPr id="7" name="Content Placeholder 4">
            <a:extLst>
              <a:ext uri="{FF2B5EF4-FFF2-40B4-BE49-F238E27FC236}">
                <a16:creationId xmlns:a16="http://schemas.microsoft.com/office/drawing/2014/main" id="{8CE73BA6-4699-BC41-9F31-D6B630F2A3EB}"/>
              </a:ext>
            </a:extLst>
          </p:cNvPr>
          <p:cNvSpPr txBox="1">
            <a:spLocks/>
          </p:cNvSpPr>
          <p:nvPr/>
        </p:nvSpPr>
        <p:spPr bwMode="auto">
          <a:xfrm>
            <a:off x="152400" y="3010916"/>
            <a:ext cx="5257800" cy="1789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The Lions logo consists of a gold “L” on a blue field surrounded by a gold circle. On either side of the circle is the profile of a Lion’s head, one looking back upon a proud past and the other looking optimistically toward the future.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Organizational Structure</a:t>
            </a:r>
            <a:endParaRPr lang="en-US" dirty="0"/>
          </a:p>
        </p:txBody>
      </p:sp>
      <p:sp>
        <p:nvSpPr>
          <p:cNvPr id="4" name="Content Placeholder 4">
            <a:extLst>
              <a:ext uri="{FF2B5EF4-FFF2-40B4-BE49-F238E27FC236}">
                <a16:creationId xmlns:a16="http://schemas.microsoft.com/office/drawing/2014/main" id="{9A32E7F2-C6A1-A54F-B414-8461C304347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International officers implement policy and serve as inspirational leaders of the world’s Lions.</a:t>
            </a:r>
          </a:p>
          <a:p>
            <a:pPr lvl="1">
              <a:buClr>
                <a:srgbClr val="EAB71F"/>
              </a:buClr>
              <a:buFont typeface="Arial" panose="020B0604020202020204" pitchFamily="34" charset="0"/>
              <a:buChar char="•"/>
            </a:pPr>
            <a:r>
              <a:rPr lang="en-US" sz="1600" b="1" dirty="0">
                <a:solidFill>
                  <a:srgbClr val="10233E"/>
                </a:solidFill>
              </a:rPr>
              <a:t>International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First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Second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Third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Immediate Past President/LCIF Chairperson: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endParaRPr lang="en-US" sz="16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The International Board of Directors is the governing body of the association.</a:t>
            </a:r>
          </a:p>
          <a:p>
            <a:pPr lvl="1">
              <a:buClr>
                <a:srgbClr val="EAB71F"/>
              </a:buClr>
              <a:buFont typeface="Arial" panose="020B0604020202020204" pitchFamily="34" charset="0"/>
              <a:buChar char="•"/>
            </a:pPr>
            <a:r>
              <a:rPr lang="en-US" sz="1600" dirty="0"/>
              <a:t>34 members</a:t>
            </a:r>
          </a:p>
          <a:p>
            <a:pPr marL="457200" lvl="1" indent="0">
              <a:buClr>
                <a:srgbClr val="EAB71F"/>
              </a:buClr>
              <a:buNone/>
            </a:pPr>
            <a:endParaRPr lang="en-US" sz="1600" dirty="0"/>
          </a:p>
          <a:p>
            <a:pPr>
              <a:buClr>
                <a:srgbClr val="EAB71F"/>
              </a:buClr>
              <a:buFont typeface="Courier New" panose="02070309020205020404" pitchFamily="49" charset="0"/>
              <a:buChar char="o"/>
            </a:pPr>
            <a:r>
              <a:rPr lang="en-US" sz="2000" b="1" dirty="0">
                <a:solidFill>
                  <a:srgbClr val="10233E"/>
                </a:solidFill>
              </a:rPr>
              <a:t>The International Constitution and By-Laws govern the operations of the association and establish the rules by which the association is to function.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International Convention</a:t>
            </a:r>
            <a:endParaRPr lang="en-US" dirty="0"/>
          </a:p>
        </p:txBody>
      </p:sp>
      <p:sp>
        <p:nvSpPr>
          <p:cNvPr id="4" name="Content Placeholder 4">
            <a:extLst>
              <a:ext uri="{FF2B5EF4-FFF2-40B4-BE49-F238E27FC236}">
                <a16:creationId xmlns:a16="http://schemas.microsoft.com/office/drawing/2014/main" id="{AAC6C183-9B34-AE49-8C66-B0A3AE40A2D5}"/>
              </a:ext>
            </a:extLst>
          </p:cNvPr>
          <p:cNvSpPr txBox="1">
            <a:spLocks/>
          </p:cNvSpPr>
          <p:nvPr/>
        </p:nvSpPr>
        <p:spPr bwMode="auto">
          <a:xfrm>
            <a:off x="152400" y="1143000"/>
            <a:ext cx="8686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Convention brings together thousands of Lions from around the world for a week of business, education, celebration and fellowship.</a:t>
            </a:r>
          </a:p>
          <a:p>
            <a:pPr marL="0" indent="0">
              <a:buClr>
                <a:srgbClr val="EAB71F"/>
              </a:buClr>
              <a:buNone/>
            </a:pPr>
            <a:endParaRPr lang="en-US" sz="2000" b="1" dirty="0">
              <a:solidFill>
                <a:srgbClr val="10233E"/>
              </a:solidFill>
            </a:endParaRPr>
          </a:p>
        </p:txBody>
      </p:sp>
      <p:graphicFrame>
        <p:nvGraphicFramePr>
          <p:cNvPr id="6" name="Table 5">
            <a:extLst>
              <a:ext uri="{FF2B5EF4-FFF2-40B4-BE49-F238E27FC236}">
                <a16:creationId xmlns:a16="http://schemas.microsoft.com/office/drawing/2014/main" id="{F459308F-53D7-1D93-C512-E118C5D30EED}"/>
              </a:ext>
            </a:extLst>
          </p:cNvPr>
          <p:cNvGraphicFramePr>
            <a:graphicFrameLocks noGrp="1"/>
          </p:cNvGraphicFramePr>
          <p:nvPr>
            <p:extLst>
              <p:ext uri="{D42A27DB-BD31-4B8C-83A1-F6EECF244321}">
                <p14:modId xmlns:p14="http://schemas.microsoft.com/office/powerpoint/2010/main" val="186609508"/>
              </p:ext>
            </p:extLst>
          </p:nvPr>
        </p:nvGraphicFramePr>
        <p:xfrm>
          <a:off x="2006600" y="2971800"/>
          <a:ext cx="4673600" cy="914400"/>
        </p:xfrm>
        <a:graphic>
          <a:graphicData uri="http://schemas.openxmlformats.org/drawingml/2006/table">
            <a:tbl>
              <a:tblPr>
                <a:tableStyleId>{5C22544A-7EE6-4342-B048-85BDC9FD1C3A}</a:tableStyleId>
              </a:tblPr>
              <a:tblGrid>
                <a:gridCol w="4673600">
                  <a:extLst>
                    <a:ext uri="{9D8B030D-6E8A-4147-A177-3AD203B41FA5}">
                      <a16:colId xmlns:a16="http://schemas.microsoft.com/office/drawing/2014/main" val="2113728790"/>
                    </a:ext>
                  </a:extLst>
                </a:gridCol>
              </a:tblGrid>
              <a:tr h="914400">
                <a:tc>
                  <a:txBody>
                    <a:bodyPr/>
                    <a:lstStyle/>
                    <a:p>
                      <a:pPr algn="l" fontAlgn="b"/>
                      <a:r>
                        <a:rPr lang="en-US" sz="2000" b="0" i="0" u="none" strike="noStrike" dirty="0">
                          <a:effectLst/>
                          <a:latin typeface="Arial" panose="020B0604020202020204" pitchFamily="34" charset="0"/>
                          <a:cs typeface="Arial" panose="020B0604020202020204" pitchFamily="34" charset="0"/>
                        </a:rPr>
                        <a:t>To learn more visit </a:t>
                      </a:r>
                      <a:r>
                        <a:rPr lang="en-US" sz="2000" b="0" i="0" u="none" strike="noStrike" dirty="0">
                          <a:effectLst/>
                          <a:latin typeface="Arial" panose="020B0604020202020204" pitchFamily="34" charset="0"/>
                          <a:cs typeface="Arial" panose="020B0604020202020204" pitchFamily="34" charset="0"/>
                          <a:hlinkClick r:id="rId3" tooltip="LCICon.lionsclubs.org"/>
                        </a:rPr>
                        <a:t>LCICon.lionsclubs.org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31009128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International Headquarters</a:t>
            </a:r>
            <a:endParaRPr lang="en-US" dirty="0"/>
          </a:p>
        </p:txBody>
      </p:sp>
      <p:sp>
        <p:nvSpPr>
          <p:cNvPr id="7" name="Content Placeholder 4">
            <a:extLst>
              <a:ext uri="{FF2B5EF4-FFF2-40B4-BE49-F238E27FC236}">
                <a16:creationId xmlns:a16="http://schemas.microsoft.com/office/drawing/2014/main" id="{35E5BA61-9F5B-A14F-844A-D6EA8631B99F}"/>
              </a:ext>
            </a:extLst>
          </p:cNvPr>
          <p:cNvSpPr txBox="1">
            <a:spLocks/>
          </p:cNvSpPr>
          <p:nvPr/>
        </p:nvSpPr>
        <p:spPr bwMode="auto">
          <a:xfrm>
            <a:off x="152400" y="1170069"/>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Located in Oak Brook Illinois</a:t>
            </a:r>
            <a:endParaRPr lang="en-US" sz="14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Approximately 275 staff members </a:t>
            </a:r>
            <a:br>
              <a:rPr lang="en-US" sz="2000" b="1" dirty="0">
                <a:solidFill>
                  <a:srgbClr val="10233E"/>
                </a:solidFill>
              </a:rPr>
            </a:br>
            <a:r>
              <a:rPr lang="en-US" sz="2000" b="1" dirty="0">
                <a:solidFill>
                  <a:srgbClr val="10233E"/>
                </a:solidFill>
              </a:rPr>
              <a:t>in 11 divisions:</a:t>
            </a:r>
          </a:p>
          <a:p>
            <a:pPr lvl="1">
              <a:buClr>
                <a:srgbClr val="EAB71F"/>
              </a:buClr>
              <a:buFont typeface="Arial" panose="020B0604020202020204" pitchFamily="34" charset="0"/>
              <a:buChar char="•"/>
            </a:pPr>
            <a:r>
              <a:rPr lang="en-US" sz="1600" dirty="0"/>
              <a:t>Convention</a:t>
            </a:r>
          </a:p>
          <a:p>
            <a:pPr lvl="1">
              <a:buClr>
                <a:srgbClr val="EAB71F"/>
              </a:buClr>
              <a:buFont typeface="Arial" panose="020B0604020202020204" pitchFamily="34" charset="0"/>
              <a:buChar char="•"/>
            </a:pPr>
            <a:r>
              <a:rPr lang="en-US" sz="1600" dirty="0"/>
              <a:t>District and Club Administration</a:t>
            </a:r>
          </a:p>
          <a:p>
            <a:pPr lvl="1">
              <a:buClr>
                <a:srgbClr val="EAB71F"/>
              </a:buClr>
              <a:buFont typeface="Arial" panose="020B0604020202020204" pitchFamily="34" charset="0"/>
              <a:buChar char="•"/>
            </a:pPr>
            <a:r>
              <a:rPr lang="en-US" sz="1600" dirty="0"/>
              <a:t>Finance</a:t>
            </a:r>
          </a:p>
          <a:p>
            <a:pPr lvl="1">
              <a:buClr>
                <a:srgbClr val="EAB71F"/>
              </a:buClr>
              <a:buFont typeface="Arial" panose="020B0604020202020204" pitchFamily="34" charset="0"/>
              <a:buChar char="•"/>
            </a:pPr>
            <a:r>
              <a:rPr lang="en-US" sz="1600" dirty="0"/>
              <a:t>Information Technology</a:t>
            </a:r>
          </a:p>
          <a:p>
            <a:pPr lvl="1">
              <a:buClr>
                <a:srgbClr val="EAB71F"/>
              </a:buClr>
              <a:buFont typeface="Arial" panose="020B0604020202020204" pitchFamily="34" charset="0"/>
              <a:buChar char="•"/>
            </a:pPr>
            <a:r>
              <a:rPr lang="en-US" sz="1600" dirty="0"/>
              <a:t>Leadership Development </a:t>
            </a:r>
          </a:p>
          <a:p>
            <a:pPr lvl="1">
              <a:buClr>
                <a:srgbClr val="EAB71F"/>
              </a:buClr>
              <a:buFont typeface="Arial" panose="020B0604020202020204" pitchFamily="34" charset="0"/>
              <a:buChar char="•"/>
            </a:pPr>
            <a:r>
              <a:rPr lang="en-US" sz="1600" dirty="0"/>
              <a:t>Legal</a:t>
            </a:r>
          </a:p>
          <a:p>
            <a:pPr lvl="1">
              <a:buClr>
                <a:srgbClr val="EAB71F"/>
              </a:buClr>
              <a:buFont typeface="Arial" panose="020B0604020202020204" pitchFamily="34" charset="0"/>
              <a:buChar char="•"/>
            </a:pPr>
            <a:r>
              <a:rPr lang="en-US" sz="1600" dirty="0"/>
              <a:t>Lions Clubs International Foundation</a:t>
            </a:r>
          </a:p>
          <a:p>
            <a:pPr lvl="1">
              <a:buClr>
                <a:srgbClr val="EAB71F"/>
              </a:buClr>
              <a:buFont typeface="Arial" panose="020B0604020202020204" pitchFamily="34" charset="0"/>
              <a:buChar char="•"/>
            </a:pPr>
            <a:r>
              <a:rPr lang="en-US" sz="1600" dirty="0"/>
              <a:t>Marketing</a:t>
            </a:r>
          </a:p>
          <a:p>
            <a:pPr lvl="1">
              <a:buClr>
                <a:srgbClr val="EAB71F"/>
              </a:buClr>
              <a:buFont typeface="Arial" panose="020B0604020202020204" pitchFamily="34" charset="0"/>
              <a:buChar char="•"/>
            </a:pPr>
            <a:r>
              <a:rPr lang="en-US" sz="1600" dirty="0"/>
              <a:t>Membership </a:t>
            </a:r>
          </a:p>
          <a:p>
            <a:pPr lvl="1">
              <a:buClr>
                <a:srgbClr val="EAB71F"/>
              </a:buClr>
              <a:buFont typeface="Arial" panose="020B0604020202020204" pitchFamily="34" charset="0"/>
              <a:buChar char="•"/>
            </a:pPr>
            <a:r>
              <a:rPr lang="en-US" sz="1600" dirty="0"/>
              <a:t>Member Operations and Support</a:t>
            </a:r>
          </a:p>
          <a:p>
            <a:pPr lvl="1">
              <a:buClr>
                <a:srgbClr val="EAB71F"/>
              </a:buClr>
              <a:buFont typeface="Arial" panose="020B0604020202020204" pitchFamily="34" charset="0"/>
              <a:buChar char="•"/>
            </a:pPr>
            <a:r>
              <a:rPr lang="en-US" sz="1600" dirty="0"/>
              <a:t>Service Activities</a:t>
            </a:r>
          </a:p>
        </p:txBody>
      </p:sp>
      <p:pic>
        <p:nvPicPr>
          <p:cNvPr id="10" name="Picture 9">
            <a:extLst>
              <a:ext uri="{FF2B5EF4-FFF2-40B4-BE49-F238E27FC236}">
                <a16:creationId xmlns:a16="http://schemas.microsoft.com/office/drawing/2014/main" id="{723F3CFF-B9F7-CA49-B514-CEAFA94815E4}"/>
              </a:ext>
            </a:extLst>
          </p:cNvPr>
          <p:cNvPicPr>
            <a:picLocks noChangeAspect="1"/>
          </p:cNvPicPr>
          <p:nvPr/>
        </p:nvPicPr>
        <p:blipFill>
          <a:blip r:embed="rId3" cstate="print">
            <a:extLst>
              <a:ext uri="{28A0092B-C50C-407E-A947-70E740481C1C}">
                <a14:useLocalDpi xmlns:a14="http://schemas.microsoft.com/office/drawing/2010/main" val="0"/>
              </a:ext>
            </a:extLst>
          </a:blip>
          <a:srcRect l="1389" r="1389"/>
          <a:stretch/>
        </p:blipFill>
        <p:spPr>
          <a:xfrm>
            <a:off x="5194300" y="1208169"/>
            <a:ext cx="3340100" cy="22903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Lions Clubs International Foundation (LCIF)</a:t>
            </a:r>
            <a:endParaRPr lang="en-US" dirty="0"/>
          </a:p>
        </p:txBody>
      </p:sp>
      <p:pic>
        <p:nvPicPr>
          <p:cNvPr id="2050" name="Picture 2" descr="C:\Documents and Settings\KHeyne\My Documents\My Pictures\LCI Photos\Logos\lcif_h2c.tif"/>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5" name="Content Placeholder 4">
            <a:extLst>
              <a:ext uri="{FF2B5EF4-FFF2-40B4-BE49-F238E27FC236}">
                <a16:creationId xmlns:a16="http://schemas.microsoft.com/office/drawing/2014/main" id="{27587C7B-4405-854A-B9A3-A7531D597772}"/>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Important Facts</a:t>
            </a:r>
          </a:p>
          <a:p>
            <a:pPr lvl="1">
              <a:buClr>
                <a:srgbClr val="EAB71F"/>
              </a:buClr>
              <a:buFont typeface="Arial" panose="020B0604020202020204" pitchFamily="34" charset="0"/>
              <a:buChar char="•"/>
            </a:pPr>
            <a:r>
              <a:rPr lang="en-US" sz="1600" dirty="0"/>
              <a:t>Founded in 1968: official foundation of Lions Clubs International, empowering the service of Lions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Provides grant funding for large-scale humanitarian projects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Relies on donations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More than US$1 billion in grants awarded to date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Amidst the most ambitious fundraising campaign in its history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Lions Clubs International Foundation (LCIF)</a:t>
            </a:r>
            <a:endParaRPr lang="en-US" dirty="0"/>
          </a:p>
        </p:txBody>
      </p:sp>
      <p:pic>
        <p:nvPicPr>
          <p:cNvPr id="5" name="Picture 2" descr="C:\Documents and Settings\KHeyne\My Documents\My Pictures\LCI Photos\Logos\lcif_h2c.tif">
            <a:extLst>
              <a:ext uri="{FF2B5EF4-FFF2-40B4-BE49-F238E27FC236}">
                <a16:creationId xmlns:a16="http://schemas.microsoft.com/office/drawing/2014/main" id="{CB319032-1A28-BC4C-AFC0-CD9966B7DD02}"/>
              </a:ext>
            </a:extLst>
          </p:cNvPr>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6" name="Content Placeholder 4">
            <a:extLst>
              <a:ext uri="{FF2B5EF4-FFF2-40B4-BE49-F238E27FC236}">
                <a16:creationId xmlns:a16="http://schemas.microsoft.com/office/drawing/2014/main" id="{EC61D580-000D-924A-A593-994FBDF132C9}"/>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50+ Years of Impact</a:t>
            </a:r>
          </a:p>
          <a:p>
            <a:pPr lvl="1">
              <a:buClr>
                <a:srgbClr val="EAB71F"/>
              </a:buClr>
              <a:buFont typeface="Arial" panose="020B0604020202020204" pitchFamily="34" charset="0"/>
              <a:buChar char="•"/>
            </a:pPr>
            <a:r>
              <a:rPr lang="en-US" sz="1600" dirty="0"/>
              <a:t>US$120 million in disaster relief funding</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16 million children served by Lions Quest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9.1 million cataract surgeries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Millions of children vaccinated against measles</a:t>
            </a:r>
          </a:p>
        </p:txBody>
      </p:sp>
    </p:spTree>
    <p:extLst>
      <p:ext uri="{BB962C8B-B14F-4D97-AF65-F5344CB8AC3E}">
        <p14:creationId xmlns:p14="http://schemas.microsoft.com/office/powerpoint/2010/main" val="341552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Leadership</a:t>
            </a:r>
            <a:endParaRPr lang="en-US" dirty="0"/>
          </a:p>
        </p:txBody>
      </p:sp>
      <p:sp>
        <p:nvSpPr>
          <p:cNvPr id="4" name="Content Placeholder 4">
            <a:extLst>
              <a:ext uri="{FF2B5EF4-FFF2-40B4-BE49-F238E27FC236}">
                <a16:creationId xmlns:a16="http://schemas.microsoft.com/office/drawing/2014/main" id="{59C7BDCD-469E-E14A-9F8F-8CB7696FCEB4}"/>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LCI provides training and development opportunities for Lions. The Global Leadership Team (GLT) is the driving force behind these programs, including:</a:t>
            </a:r>
          </a:p>
          <a:p>
            <a:pPr lvl="1">
              <a:buClr>
                <a:srgbClr val="EAB71F"/>
              </a:buClr>
              <a:buFont typeface="Arial" panose="020B0604020202020204" pitchFamily="34" charset="0"/>
              <a:buChar char="•"/>
            </a:pPr>
            <a:r>
              <a:rPr lang="en-US" sz="1600" dirty="0"/>
              <a:t>Emerging Lions Leadership Institutes</a:t>
            </a:r>
          </a:p>
          <a:p>
            <a:pPr lvl="1">
              <a:buClr>
                <a:srgbClr val="EAB71F"/>
              </a:buClr>
              <a:buFont typeface="Arial" panose="020B0604020202020204" pitchFamily="34" charset="0"/>
              <a:buChar char="•"/>
            </a:pPr>
            <a:r>
              <a:rPr lang="en-US" sz="1600" dirty="0"/>
              <a:t>Advanced Lions Leadership Institutes</a:t>
            </a:r>
          </a:p>
          <a:p>
            <a:pPr lvl="1">
              <a:buClr>
                <a:srgbClr val="EAB71F"/>
              </a:buClr>
              <a:buFont typeface="Arial" panose="020B0604020202020204" pitchFamily="34" charset="0"/>
              <a:buChar char="•"/>
            </a:pPr>
            <a:r>
              <a:rPr lang="en-US" sz="1600" dirty="0"/>
              <a:t>Faculty Development Institutes</a:t>
            </a:r>
          </a:p>
          <a:p>
            <a:pPr lvl="1">
              <a:buClr>
                <a:srgbClr val="EAB71F"/>
              </a:buClr>
              <a:buFont typeface="Arial" panose="020B0604020202020204" pitchFamily="34" charset="0"/>
              <a:buChar char="•"/>
            </a:pPr>
            <a:r>
              <a:rPr lang="en-US" sz="1600" dirty="0"/>
              <a:t>Regional Lions Leadership Institutes</a:t>
            </a:r>
          </a:p>
          <a:p>
            <a:pPr lvl="1">
              <a:buClr>
                <a:srgbClr val="EAB71F"/>
              </a:buClr>
              <a:buFont typeface="Arial" panose="020B0604020202020204" pitchFamily="34" charset="0"/>
              <a:buChar char="•"/>
            </a:pPr>
            <a:r>
              <a:rPr lang="en-US" sz="1600" dirty="0"/>
              <a:t>District Governors-Elect Seminar</a:t>
            </a:r>
          </a:p>
          <a:p>
            <a:pPr lvl="1">
              <a:buClr>
                <a:srgbClr val="EAB71F"/>
              </a:buClr>
              <a:buFont typeface="Arial" panose="020B0604020202020204" pitchFamily="34" charset="0"/>
              <a:buChar char="•"/>
            </a:pPr>
            <a:r>
              <a:rPr lang="en-US" sz="1600" dirty="0"/>
              <a:t>Multiple District Leadership Development Funding</a:t>
            </a:r>
          </a:p>
          <a:p>
            <a:pPr lvl="1">
              <a:buClr>
                <a:srgbClr val="EAB71F"/>
              </a:buClr>
              <a:buFont typeface="Arial" panose="020B0604020202020204" pitchFamily="34" charset="0"/>
              <a:buChar char="•"/>
            </a:pPr>
            <a:r>
              <a:rPr lang="en-US" sz="1600" dirty="0"/>
              <a:t>GLT District Funding Support Program</a:t>
            </a:r>
          </a:p>
          <a:p>
            <a:pPr lvl="1">
              <a:buClr>
                <a:srgbClr val="EAB71F"/>
              </a:buClr>
              <a:buFont typeface="Arial" panose="020B0604020202020204" pitchFamily="34" charset="0"/>
              <a:buChar char="•"/>
            </a:pPr>
            <a:r>
              <a:rPr lang="en-US" sz="1600" dirty="0"/>
              <a:t>Webinars</a:t>
            </a:r>
          </a:p>
          <a:p>
            <a:pPr lvl="1">
              <a:buClr>
                <a:srgbClr val="EAB71F"/>
              </a:buClr>
              <a:buFont typeface="Arial" panose="020B0604020202020204" pitchFamily="34" charset="0"/>
              <a:buChar char="•"/>
            </a:pPr>
            <a:r>
              <a:rPr lang="en-US" sz="1600" dirty="0"/>
              <a:t>Lions Learning Center</a:t>
            </a:r>
          </a:p>
          <a:p>
            <a:pPr lvl="1">
              <a:buClr>
                <a:srgbClr val="EAB71F"/>
              </a:buClr>
              <a:buFont typeface="Arial" panose="020B0604020202020204" pitchFamily="34" charset="0"/>
              <a:buChar char="•"/>
            </a:pPr>
            <a:r>
              <a:rPr lang="en-US" sz="1600" dirty="0"/>
              <a:t>Lions Certified Instructor Program</a:t>
            </a:r>
          </a:p>
          <a:p>
            <a:pPr lvl="1">
              <a:buClr>
                <a:srgbClr val="EAB71F"/>
              </a:buClr>
              <a:buFont typeface="Arial" panose="020B0604020202020204" pitchFamily="34" charset="0"/>
              <a:buChar char="•"/>
            </a:pPr>
            <a:endParaRPr lang="en-US" sz="2000" dirty="0"/>
          </a:p>
          <a:p>
            <a:pPr lvl="1">
              <a:buClr>
                <a:srgbClr val="EAB71F"/>
              </a:buClr>
              <a:buFont typeface="Arial" panose="020B0604020202020204" pitchFamily="34" charset="0"/>
              <a:buChar cha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a:solidFill>
                  <a:schemeClr val="bg1"/>
                </a:solidFill>
              </a:rPr>
              <a:t>Who Lions Are</a:t>
            </a:r>
            <a:endParaRPr lang="en-US" dirty="0">
              <a:solidFill>
                <a:schemeClr val="bg1"/>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92" b="2092"/>
          <a:stretch/>
        </p:blipFill>
        <p:spPr bwMode="auto">
          <a:xfrm>
            <a:off x="3733800" y="3352800"/>
            <a:ext cx="5410200" cy="3124200"/>
          </a:xfrm>
          <a:prstGeom prst="rect">
            <a:avLst/>
          </a:prstGeom>
          <a:noFill/>
        </p:spPr>
      </p:pic>
      <p:sp>
        <p:nvSpPr>
          <p:cNvPr id="5" name="Content Placeholder 4"/>
          <p:cNvSpPr>
            <a:spLocks noGrp="1"/>
          </p:cNvSpPr>
          <p:nvPr>
            <p:ph idx="1"/>
          </p:nvPr>
        </p:nvSpPr>
        <p:spPr>
          <a:xfrm>
            <a:off x="152400" y="1118616"/>
            <a:ext cx="7772400" cy="5410200"/>
          </a:xfrm>
        </p:spPr>
        <p:txBody>
          <a:bodyPr/>
          <a:lstStyle/>
          <a:p>
            <a:pPr marL="0" indent="0">
              <a:buNone/>
            </a:pPr>
            <a:r>
              <a:rPr lang="en-US" b="1" dirty="0">
                <a:solidFill>
                  <a:srgbClr val="10233E"/>
                </a:solidFill>
              </a:rPr>
              <a:t>Lions are men and women dedicated to serving those in need, whether in their own community or around the world.</a:t>
            </a:r>
          </a:p>
          <a:p>
            <a:pPr lvl="1"/>
            <a:endParaRPr lang="en-US" dirty="0"/>
          </a:p>
          <a:p>
            <a:pPr lvl="1">
              <a:buClr>
                <a:srgbClr val="EAB71F"/>
              </a:buClr>
              <a:buFont typeface="Courier New" panose="02070309020205020404" pitchFamily="49" charset="0"/>
              <a:buChar char="o"/>
            </a:pPr>
            <a:r>
              <a:rPr lang="en-US" dirty="0"/>
              <a:t>Over 1.4 million members</a:t>
            </a:r>
          </a:p>
          <a:p>
            <a:pPr lvl="1">
              <a:buClr>
                <a:srgbClr val="EAB71F"/>
              </a:buClr>
              <a:buFont typeface="Courier New" panose="02070309020205020404" pitchFamily="49" charset="0"/>
              <a:buChar char="o"/>
            </a:pPr>
            <a:r>
              <a:rPr lang="en-US" dirty="0"/>
              <a:t>Over 200 countries</a:t>
            </a:r>
          </a:p>
          <a:p>
            <a:pPr lvl="1">
              <a:buClr>
                <a:srgbClr val="EAB71F"/>
              </a:buClr>
              <a:buFont typeface="Courier New" panose="02070309020205020404" pitchFamily="49" charset="0"/>
              <a:buChar char="o"/>
            </a:pPr>
            <a:r>
              <a:rPr lang="en-US" dirty="0"/>
              <a:t>More than 48,000 clubs</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Service Activities</a:t>
            </a:r>
            <a:endParaRPr lang="en-US" dirty="0"/>
          </a:p>
        </p:txBody>
      </p:sp>
      <p:sp>
        <p:nvSpPr>
          <p:cNvPr id="4" name="Content Placeholder 4">
            <a:extLst>
              <a:ext uri="{FF2B5EF4-FFF2-40B4-BE49-F238E27FC236}">
                <a16:creationId xmlns:a16="http://schemas.microsoft.com/office/drawing/2014/main" id="{35893C1D-6A98-9A46-800E-4009C096261D}"/>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Because Lions seek to address the greatest needs in their communities, our activities are varied, although Lions are united behind five global causes. The Global Service Team (GST) is the driving force behind these programs and collects and shares service stories that empower leaders to act.</a:t>
            </a:r>
          </a:p>
          <a:p>
            <a:pPr lvl="1">
              <a:buClr>
                <a:srgbClr val="EAB71F"/>
              </a:buClr>
              <a:buFont typeface="Arial" panose="020B0604020202020204" pitchFamily="34" charset="0"/>
              <a:buChar char="•"/>
            </a:pPr>
            <a:r>
              <a:rPr lang="en-US" sz="1600" dirty="0"/>
              <a:t>Diabetes</a:t>
            </a:r>
          </a:p>
          <a:p>
            <a:pPr lvl="1">
              <a:buClr>
                <a:srgbClr val="EAB71F"/>
              </a:buClr>
              <a:buFont typeface="Arial" panose="020B0604020202020204" pitchFamily="34" charset="0"/>
              <a:buChar char="•"/>
            </a:pPr>
            <a:r>
              <a:rPr lang="en-US" sz="1600" dirty="0"/>
              <a:t>Vision</a:t>
            </a:r>
          </a:p>
          <a:p>
            <a:pPr lvl="1">
              <a:buClr>
                <a:srgbClr val="EAB71F"/>
              </a:buClr>
              <a:buFont typeface="Arial" panose="020B0604020202020204" pitchFamily="34" charset="0"/>
              <a:buChar char="•"/>
            </a:pPr>
            <a:r>
              <a:rPr lang="en-US" sz="1600" dirty="0"/>
              <a:t>Hunger</a:t>
            </a:r>
          </a:p>
          <a:p>
            <a:pPr lvl="1">
              <a:buClr>
                <a:srgbClr val="EAB71F"/>
              </a:buClr>
              <a:buFont typeface="Arial" panose="020B0604020202020204" pitchFamily="34" charset="0"/>
              <a:buChar char="•"/>
            </a:pPr>
            <a:r>
              <a:rPr lang="en-US" sz="1600" dirty="0"/>
              <a:t>Environment</a:t>
            </a:r>
          </a:p>
          <a:p>
            <a:pPr lvl="1">
              <a:buClr>
                <a:srgbClr val="EAB71F"/>
              </a:buClr>
              <a:buFont typeface="Arial" panose="020B0604020202020204" pitchFamily="34" charset="0"/>
              <a:buChar char="•"/>
            </a:pPr>
            <a:r>
              <a:rPr lang="en-US" sz="1600" dirty="0"/>
              <a:t>Childhood Cancer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Membership Development</a:t>
            </a:r>
            <a:endParaRPr lang="en-US" dirty="0"/>
          </a:p>
        </p:txBody>
      </p:sp>
      <p:sp>
        <p:nvSpPr>
          <p:cNvPr id="4" name="Content Placeholder 4">
            <a:extLst>
              <a:ext uri="{FF2B5EF4-FFF2-40B4-BE49-F238E27FC236}">
                <a16:creationId xmlns:a16="http://schemas.microsoft.com/office/drawing/2014/main" id="{74AAC061-E6C7-DB4C-84B8-9113DCC573F9}"/>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1600" b="1" dirty="0">
                <a:solidFill>
                  <a:srgbClr val="10233E"/>
                </a:solidFill>
              </a:rPr>
              <a:t>Recruiting new members into your club ensures that there will be a continual influx of enthusiastic members to serve those in need and identify new service that can be done in your community. Membership programs designed to help stimulate growth and foster quality members include:</a:t>
            </a:r>
          </a:p>
          <a:p>
            <a:pPr lvl="1">
              <a:buClr>
                <a:srgbClr val="EAB71F"/>
              </a:buClr>
              <a:buFont typeface="Arial" panose="020B0604020202020204" pitchFamily="34" charset="0"/>
              <a:buChar char="•"/>
            </a:pPr>
            <a:r>
              <a:rPr lang="en-US" sz="1400" dirty="0"/>
              <a:t>Family Membership</a:t>
            </a:r>
          </a:p>
          <a:p>
            <a:pPr lvl="1">
              <a:buClr>
                <a:srgbClr val="EAB71F"/>
              </a:buClr>
              <a:buFont typeface="Arial" panose="020B0604020202020204" pitchFamily="34" charset="0"/>
              <a:buChar char="•"/>
            </a:pPr>
            <a:r>
              <a:rPr lang="en-US" sz="1400" dirty="0"/>
              <a:t>Student Membership</a:t>
            </a:r>
          </a:p>
          <a:p>
            <a:pPr lvl="1">
              <a:buClr>
                <a:srgbClr val="EAB71F"/>
              </a:buClr>
              <a:buFont typeface="Arial" panose="020B0604020202020204" pitchFamily="34" charset="0"/>
              <a:buChar char="•"/>
            </a:pPr>
            <a:r>
              <a:rPr lang="en-US" sz="1400" dirty="0"/>
              <a:t>Leo to Lion</a:t>
            </a:r>
          </a:p>
          <a:p>
            <a:pPr lvl="1">
              <a:buClr>
                <a:srgbClr val="EAB71F"/>
              </a:buClr>
              <a:buFont typeface="Arial" panose="020B0604020202020204" pitchFamily="34" charset="0"/>
              <a:buChar char="•"/>
            </a:pPr>
            <a:r>
              <a:rPr lang="en-US" sz="1400" dirty="0"/>
              <a:t>Lions Worldwide Induction Day</a:t>
            </a:r>
          </a:p>
          <a:p>
            <a:pPr lvl="1">
              <a:buClr>
                <a:srgbClr val="EAB71F"/>
              </a:buClr>
              <a:buFont typeface="Arial" panose="020B0604020202020204" pitchFamily="34" charset="0"/>
              <a:buChar char="•"/>
            </a:pPr>
            <a:r>
              <a:rPr lang="en-US" sz="1400" dirty="0"/>
              <a:t>Leo Clubs</a:t>
            </a:r>
          </a:p>
          <a:p>
            <a:pPr lvl="1">
              <a:buClr>
                <a:srgbClr val="EAB71F"/>
              </a:buClr>
              <a:buFont typeface="Arial" panose="020B0604020202020204" pitchFamily="34" charset="0"/>
              <a:buChar char="•"/>
            </a:pPr>
            <a:r>
              <a:rPr lang="en-US" sz="1400" dirty="0"/>
              <a:t>Club Branches</a:t>
            </a:r>
          </a:p>
          <a:p>
            <a:pPr lvl="1">
              <a:buClr>
                <a:srgbClr val="EAB71F"/>
              </a:buClr>
              <a:buFont typeface="Arial" panose="020B0604020202020204" pitchFamily="34" charset="0"/>
              <a:buChar char="•"/>
            </a:pPr>
            <a:endParaRPr lang="en-US" sz="1600" dirty="0"/>
          </a:p>
          <a:p>
            <a:pPr marL="0" indent="0">
              <a:buClr>
                <a:srgbClr val="EAB71F"/>
              </a:buClr>
              <a:buNone/>
            </a:pPr>
            <a:r>
              <a:rPr lang="en-US" sz="1600" b="1" dirty="0">
                <a:solidFill>
                  <a:srgbClr val="10233E"/>
                </a:solidFill>
              </a:rPr>
              <a:t>In addition, forming new clubs is essential to serving a new or underserved area. Membership has several club types to help every member find the right fit:</a:t>
            </a:r>
          </a:p>
          <a:p>
            <a:pPr lvl="1">
              <a:buClr>
                <a:srgbClr val="EAB71F"/>
              </a:buClr>
              <a:buFont typeface="Arial" panose="020B0604020202020204" pitchFamily="34" charset="0"/>
              <a:buChar char="•"/>
            </a:pPr>
            <a:r>
              <a:rPr lang="en-US" sz="1400" dirty="0"/>
              <a:t>Traditional Lions clubs</a:t>
            </a:r>
          </a:p>
          <a:p>
            <a:pPr lvl="1">
              <a:buClr>
                <a:srgbClr val="EAB71F"/>
              </a:buClr>
              <a:buFont typeface="Arial" panose="020B0604020202020204" pitchFamily="34" charset="0"/>
              <a:buChar char="•"/>
            </a:pPr>
            <a:r>
              <a:rPr lang="en-US" sz="1400" dirty="0"/>
              <a:t>Campus Lions clubs</a:t>
            </a:r>
          </a:p>
          <a:p>
            <a:pPr lvl="1">
              <a:buClr>
                <a:srgbClr val="EAB71F"/>
              </a:buClr>
              <a:buFont typeface="Arial" panose="020B0604020202020204" pitchFamily="34" charset="0"/>
              <a:buChar char="•"/>
            </a:pPr>
            <a:r>
              <a:rPr lang="en-US" sz="1400" dirty="0"/>
              <a:t>Leo Lions clubs</a:t>
            </a:r>
          </a:p>
          <a:p>
            <a:pPr lvl="1">
              <a:buClr>
                <a:srgbClr val="EAB71F"/>
              </a:buClr>
              <a:buFont typeface="Arial" panose="020B0604020202020204" pitchFamily="34" charset="0"/>
              <a:buChar char="•"/>
            </a:pPr>
            <a:r>
              <a:rPr lang="en-US" sz="1400" dirty="0"/>
              <a:t>Lioness Lions clubs</a:t>
            </a:r>
          </a:p>
          <a:p>
            <a:pPr lvl="1">
              <a:buClr>
                <a:srgbClr val="EAB71F"/>
              </a:buClr>
              <a:buFont typeface="Arial" panose="020B0604020202020204" pitchFamily="34" charset="0"/>
              <a:buChar char="•"/>
            </a:pPr>
            <a:r>
              <a:rPr lang="en-US" sz="1400" dirty="0"/>
              <a:t>Specialty Lions clubs</a:t>
            </a:r>
          </a:p>
        </p:txBody>
      </p:sp>
    </p:spTree>
    <p:extLst>
      <p:ext uri="{BB962C8B-B14F-4D97-AF65-F5344CB8AC3E}">
        <p14:creationId xmlns:p14="http://schemas.microsoft.com/office/powerpoint/2010/main" val="169693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DF25E3-3BA5-5148-973C-08C8E597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18616"/>
            <a:ext cx="3135086" cy="4114800"/>
          </a:xfrm>
          <a:prstGeom prst="rect">
            <a:avLst/>
          </a:prstGeom>
        </p:spPr>
      </p:pic>
      <p:sp>
        <p:nvSpPr>
          <p:cNvPr id="6" name="Content Placeholder 4">
            <a:extLst>
              <a:ext uri="{FF2B5EF4-FFF2-40B4-BE49-F238E27FC236}">
                <a16:creationId xmlns:a16="http://schemas.microsoft.com/office/drawing/2014/main" id="{FBF3840F-686F-8742-B322-10AC5355346C}"/>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LION Magazine</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E-mail Messages</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Website</a:t>
            </a:r>
          </a:p>
          <a:p>
            <a:pPr lvl="1">
              <a:buClr>
                <a:srgbClr val="EAB71F"/>
              </a:buClr>
              <a:buFont typeface="Courier New" panose="02070309020205020404" pitchFamily="49" charset="0"/>
              <a:buChar char="o"/>
            </a:pPr>
            <a:r>
              <a:rPr lang="en-US" sz="1600" b="1" dirty="0">
                <a:solidFill>
                  <a:srgbClr val="10233E"/>
                </a:solidFill>
                <a:hlinkClick r:id="rId3"/>
              </a:rPr>
              <a:t>lionsclubs.org</a:t>
            </a:r>
            <a:r>
              <a:rPr lang="en-US" sz="1600" b="1" dirty="0">
                <a:solidFill>
                  <a:srgbClr val="10233E"/>
                </a:solidFill>
              </a:rPr>
              <a:t> </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Social Networking</a:t>
            </a:r>
          </a:p>
          <a:p>
            <a:pPr lvl="1">
              <a:buClr>
                <a:srgbClr val="EAB71F"/>
              </a:buClr>
              <a:buFont typeface="Courier New" panose="02070309020205020404" pitchFamily="49" charset="0"/>
              <a:buChar char="o"/>
            </a:pPr>
            <a:r>
              <a:rPr lang="en-US" sz="1600" dirty="0">
                <a:solidFill>
                  <a:srgbClr val="10233E"/>
                </a:solidFill>
              </a:rPr>
              <a:t>Facebook</a:t>
            </a:r>
          </a:p>
          <a:p>
            <a:pPr lvl="2">
              <a:buClr>
                <a:srgbClr val="EAB71F"/>
              </a:buClr>
              <a:buFont typeface="Courier New" panose="02070309020205020404" pitchFamily="49" charset="0"/>
              <a:buChar char="o"/>
            </a:pPr>
            <a:r>
              <a:rPr lang="en-US" sz="1400" dirty="0">
                <a:solidFill>
                  <a:srgbClr val="10233E"/>
                </a:solidFill>
                <a:hlinkClick r:id="rId4">
                  <a:extLst>
                    <a:ext uri="{A12FA001-AC4F-418D-AE19-62706E023703}">
                      <ahyp:hlinkClr xmlns:ahyp="http://schemas.microsoft.com/office/drawing/2018/hyperlinkcolor" val="tx"/>
                    </a:ext>
                  </a:extLst>
                </a:hlinkClick>
              </a:rPr>
              <a:t>facebook.com/</a:t>
            </a:r>
            <a:r>
              <a:rPr lang="en-US" sz="1400" dirty="0" err="1">
                <a:solidFill>
                  <a:srgbClr val="10233E"/>
                </a:solidFill>
                <a:hlinkClick r:id="rId4">
                  <a:extLst>
                    <a:ext uri="{A12FA001-AC4F-418D-AE19-62706E023703}">
                      <ahyp:hlinkClr xmlns:ahyp="http://schemas.microsoft.com/office/drawing/2018/hyperlinkcolor" val="tx"/>
                    </a:ext>
                  </a:extLst>
                </a:hlinkClick>
              </a:rPr>
              <a:t>lionsclubs</a:t>
            </a:r>
            <a:endParaRPr lang="en-US" sz="1400"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Twitter</a:t>
            </a:r>
          </a:p>
          <a:p>
            <a:pPr lvl="2">
              <a:buClr>
                <a:srgbClr val="EAB71F"/>
              </a:buClr>
              <a:buFont typeface="Courier New" panose="02070309020205020404" pitchFamily="49" charset="0"/>
              <a:buChar char="o"/>
            </a:pPr>
            <a:r>
              <a:rPr lang="en-US" sz="1400" dirty="0">
                <a:solidFill>
                  <a:srgbClr val="10233E"/>
                </a:solidFill>
                <a:hlinkClick r:id="rId5"/>
              </a:rPr>
              <a:t>twitter.com/</a:t>
            </a:r>
            <a:r>
              <a:rPr lang="en-US" sz="1400" dirty="0" err="1">
                <a:solidFill>
                  <a:srgbClr val="10233E"/>
                </a:solidFill>
                <a:hlinkClick r:id="rId5"/>
              </a:rPr>
              <a:t>lionsclubs</a:t>
            </a:r>
            <a:r>
              <a:rPr lang="en-US" sz="1400" dirty="0">
                <a:solidFill>
                  <a:srgbClr val="10233E"/>
                </a:solidFill>
              </a:rPr>
              <a:t>  </a:t>
            </a:r>
          </a:p>
          <a:p>
            <a:pPr lvl="1">
              <a:buClr>
                <a:srgbClr val="EAB71F"/>
              </a:buClr>
              <a:buFont typeface="Courier New" panose="02070309020205020404" pitchFamily="49" charset="0"/>
              <a:buChar char="o"/>
            </a:pPr>
            <a:r>
              <a:rPr lang="en-US" sz="1600" dirty="0">
                <a:solidFill>
                  <a:srgbClr val="10233E"/>
                </a:solidFill>
              </a:rPr>
              <a:t>YouTube</a:t>
            </a:r>
          </a:p>
          <a:p>
            <a:pPr lvl="2">
              <a:buClr>
                <a:srgbClr val="EAB71F"/>
              </a:buClr>
              <a:buFont typeface="Courier New" panose="02070309020205020404" pitchFamily="49" charset="0"/>
              <a:buChar char="o"/>
            </a:pPr>
            <a:r>
              <a:rPr lang="en-US" sz="1400" dirty="0">
                <a:solidFill>
                  <a:srgbClr val="10233E"/>
                </a:solidFill>
                <a:hlinkClick r:id="rId6"/>
              </a:rPr>
              <a:t>youtube.com/</a:t>
            </a:r>
            <a:r>
              <a:rPr lang="en-US" sz="1400" dirty="0" err="1">
                <a:solidFill>
                  <a:srgbClr val="10233E"/>
                </a:solidFill>
                <a:hlinkClick r:id="rId6"/>
              </a:rPr>
              <a:t>lionsclubs</a:t>
            </a:r>
            <a:r>
              <a:rPr lang="en-US" sz="1400" dirty="0">
                <a:solidFill>
                  <a:srgbClr val="10233E"/>
                </a:solidFill>
              </a:rPr>
              <a:t> </a:t>
            </a:r>
          </a:p>
          <a:p>
            <a:pPr marL="914400" lvl="2" indent="0">
              <a:buClr>
                <a:srgbClr val="EAB71F"/>
              </a:buClr>
              <a:buNone/>
            </a:pPr>
            <a:endParaRPr lang="en-US" sz="1400" dirty="0">
              <a:solidFill>
                <a:srgbClr val="10233E"/>
              </a:solidFill>
            </a:endParaRPr>
          </a:p>
        </p:txBody>
      </p:sp>
      <p:sp>
        <p:nvSpPr>
          <p:cNvPr id="2" name="Title 1"/>
          <p:cNvSpPr>
            <a:spLocks noGrp="1"/>
          </p:cNvSpPr>
          <p:nvPr>
            <p:ph type="title"/>
          </p:nvPr>
        </p:nvSpPr>
        <p:spPr/>
        <p:txBody>
          <a:bodyPr/>
          <a:lstStyle/>
          <a:p>
            <a:r>
              <a:t>Communications</a:t>
            </a:r>
            <a:endParaRPr lang="en-US" dirty="0"/>
          </a:p>
        </p:txBody>
      </p:sp>
      <p:pic>
        <p:nvPicPr>
          <p:cNvPr id="8" name="Picture 7">
            <a:extLst>
              <a:ext uri="{FF2B5EF4-FFF2-40B4-BE49-F238E27FC236}">
                <a16:creationId xmlns:a16="http://schemas.microsoft.com/office/drawing/2014/main" id="{D4E0F5FC-9847-2C45-8014-B35063AED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811016"/>
            <a:ext cx="3276600" cy="227405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0233E"/>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t>Welcome to our Lions Club!</a:t>
            </a:r>
            <a:endParaRPr lang="en-US" dirty="0"/>
          </a:p>
        </p:txBody>
      </p:sp>
      <p:sp>
        <p:nvSpPr>
          <p:cNvPr id="7" name="Subtitle 6"/>
          <p:cNvSpPr>
            <a:spLocks noGrp="1"/>
          </p:cNvSpPr>
          <p:nvPr>
            <p:ph type="subTitle" idx="1"/>
          </p:nvPr>
        </p:nvSpPr>
        <p:spPr/>
        <p:txBody>
          <a:bodyPr/>
          <a:lstStyle/>
          <a:p>
            <a:r>
              <a:rPr lang="en-US" dirty="0"/>
              <a:t>Any Questions?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bg1"/>
                </a:solidFill>
              </a:rPr>
              <a:t>Who Lions Are</a:t>
            </a:r>
            <a:endParaRPr lang="en-US" dirty="0">
              <a:solidFill>
                <a:schemeClr val="bg1"/>
              </a:solidFill>
            </a:endParaRPr>
          </a:p>
        </p:txBody>
      </p:sp>
      <p:sp>
        <p:nvSpPr>
          <p:cNvPr id="3" name="Content Placeholder 2"/>
          <p:cNvSpPr>
            <a:spLocks noGrp="1"/>
          </p:cNvSpPr>
          <p:nvPr>
            <p:ph idx="1"/>
          </p:nvPr>
        </p:nvSpPr>
        <p:spPr>
          <a:xfrm>
            <a:off x="152400" y="1066800"/>
            <a:ext cx="8610600" cy="5410200"/>
          </a:xfrm>
        </p:spPr>
        <p:txBody>
          <a:bodyPr/>
          <a:lstStyle/>
          <a:p>
            <a:pPr>
              <a:buClr>
                <a:srgbClr val="EAB71F"/>
              </a:buClr>
              <a:buFont typeface="Courier New" panose="02070309020205020404" pitchFamily="49" charset="0"/>
              <a:buChar char="o"/>
            </a:pPr>
            <a:r>
              <a:rPr lang="en-US" sz="2000" b="1" dirty="0">
                <a:solidFill>
                  <a:srgbClr val="10233E"/>
                </a:solidFill>
              </a:rPr>
              <a:t>Vision Statement: </a:t>
            </a:r>
            <a:r>
              <a:rPr lang="en-US" sz="2000" dirty="0"/>
              <a:t>To be the global leader in community and humanitarian service.</a:t>
            </a:r>
            <a:endParaRPr lang="en-US" sz="2000" b="1" dirty="0"/>
          </a:p>
          <a:p>
            <a:pPr>
              <a:buClr>
                <a:srgbClr val="EAB71F"/>
              </a:buClr>
              <a:buFont typeface="Courier New" panose="02070309020205020404" pitchFamily="49" charset="0"/>
              <a:buChar char="o"/>
            </a:pPr>
            <a:r>
              <a:rPr lang="en-US" sz="2000" b="1" dirty="0">
                <a:solidFill>
                  <a:srgbClr val="10233E"/>
                </a:solidFill>
              </a:rPr>
              <a:t>Mission Statement:</a:t>
            </a:r>
            <a:r>
              <a:rPr lang="en-US" sz="2000" dirty="0">
                <a:solidFill>
                  <a:srgbClr val="10233E"/>
                </a:solidFill>
              </a:rPr>
              <a:t> </a:t>
            </a:r>
            <a:r>
              <a:rPr lang="en-US" sz="2000" dirty="0"/>
              <a:t>To empower volunteers to serve their communities, meet humanitarian needs, encourage peace and promote international understanding through Lions clubs.</a:t>
            </a:r>
            <a:endParaRPr lang="en-US" sz="2000" b="1" dirty="0"/>
          </a:p>
          <a:p>
            <a:pPr>
              <a:buClr>
                <a:srgbClr val="EAB71F"/>
              </a:buClr>
              <a:buFont typeface="Courier New" panose="02070309020205020404" pitchFamily="49" charset="0"/>
              <a:buChar char="o"/>
            </a:pPr>
            <a:r>
              <a:rPr lang="en-US" sz="2000" b="1" dirty="0">
                <a:solidFill>
                  <a:srgbClr val="10233E"/>
                </a:solidFill>
              </a:rPr>
              <a:t>Motto: </a:t>
            </a:r>
            <a:r>
              <a:rPr lang="en-US" sz="2000" dirty="0"/>
              <a:t>“We Serve”</a:t>
            </a:r>
          </a:p>
          <a:p>
            <a:pPr>
              <a:buClr>
                <a:srgbClr val="EAB71F"/>
              </a:buClr>
              <a:buFont typeface="Courier New" panose="02070309020205020404" pitchFamily="49" charset="0"/>
              <a:buChar char="o"/>
            </a:pPr>
            <a:r>
              <a:rPr lang="en-US" sz="2000" b="1" dirty="0">
                <a:solidFill>
                  <a:srgbClr val="10233E"/>
                </a:solidFill>
              </a:rPr>
              <a:t>Slogan: </a:t>
            </a:r>
            <a:r>
              <a:rPr lang="en-US" sz="2000" dirty="0"/>
              <a:t>Liberty, Intelligence, Our Nation’s Safety</a:t>
            </a:r>
          </a:p>
          <a:p>
            <a:pPr>
              <a:buClr>
                <a:srgbClr val="EAB71F"/>
              </a:buClr>
              <a:buFont typeface="Courier New" panose="02070309020205020404" pitchFamily="49" charset="0"/>
              <a:buChar char="o"/>
            </a:pPr>
            <a:r>
              <a:rPr lang="en-US" sz="2000" b="1" dirty="0">
                <a:solidFill>
                  <a:srgbClr val="10233E"/>
                </a:solidFill>
              </a:rPr>
              <a:t>Purposes: </a:t>
            </a:r>
            <a:r>
              <a:rPr lang="en-US" sz="2000" dirty="0"/>
              <a:t>LCI has a list of purposes to convey why Lions clubs exist.</a:t>
            </a:r>
          </a:p>
          <a:p>
            <a:pPr>
              <a:buClr>
                <a:srgbClr val="EAB71F"/>
              </a:buClr>
              <a:buFont typeface="Courier New" panose="02070309020205020404" pitchFamily="49" charset="0"/>
              <a:buChar char="o"/>
            </a:pPr>
            <a:r>
              <a:rPr lang="en-US" sz="2000" b="1" dirty="0">
                <a:solidFill>
                  <a:srgbClr val="10233E"/>
                </a:solidFill>
              </a:rPr>
              <a:t>Code of Ethics: </a:t>
            </a:r>
            <a:r>
              <a:rPr lang="en-US" sz="2000" dirty="0"/>
              <a:t>LCI has a code of ethics which set the standard that Lions should aspire to adhere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04800" y="3810000"/>
            <a:ext cx="8534400" cy="762000"/>
          </a:xfrm>
        </p:spPr>
        <p:txBody>
          <a:bodyPr/>
          <a:lstStyle/>
          <a:p>
            <a:pPr algn="ctr"/>
            <a:r>
              <a:rPr sz="4000" b="1" dirty="0">
                <a:solidFill>
                  <a:schemeClr val="bg1"/>
                </a:solidFill>
              </a:rPr>
              <a:t>[Insert club name here]</a:t>
            </a:r>
            <a:endParaRPr lang="en-US" sz="4000" b="1" dirty="0">
              <a:solidFill>
                <a:schemeClr val="bg1"/>
              </a:solidFill>
            </a:endParaRPr>
          </a:p>
        </p:txBody>
      </p:sp>
      <p:pic>
        <p:nvPicPr>
          <p:cNvPr id="4" name="Picture Placeholder 7">
            <a:extLst>
              <a:ext uri="{FF2B5EF4-FFF2-40B4-BE49-F238E27FC236}">
                <a16:creationId xmlns:a16="http://schemas.microsoft.com/office/drawing/2014/main" id="{29F95AC4-95A4-BCFA-0A19-CF137F792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06" b="20202"/>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t>History</a:t>
            </a:r>
            <a:endParaRPr lang="en-US" dirty="0"/>
          </a:p>
        </p:txBody>
      </p:sp>
      <p:sp>
        <p:nvSpPr>
          <p:cNvPr id="6" name="Content Placeholder 4">
            <a:extLst>
              <a:ext uri="{FF2B5EF4-FFF2-40B4-BE49-F238E27FC236}">
                <a16:creationId xmlns:a16="http://schemas.microsoft.com/office/drawing/2014/main" id="{64AF8279-88B5-7748-895F-0CC2F99ECC1C}"/>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b="1" dirty="0">
                <a:solidFill>
                  <a:srgbClr val="10233E"/>
                </a:solidFill>
              </a:rPr>
              <a:t>Year chartered: </a:t>
            </a:r>
            <a:r>
              <a:rPr lang="en-US" sz="2000" dirty="0"/>
              <a:t>[Insert]</a:t>
            </a:r>
          </a:p>
          <a:p>
            <a:pPr>
              <a:lnSpc>
                <a:spcPct val="200000"/>
              </a:lnSpc>
              <a:buClr>
                <a:srgbClr val="EAB71F"/>
              </a:buClr>
              <a:buFont typeface="Courier New" panose="02070309020205020404" pitchFamily="49" charset="0"/>
              <a:buChar char="o"/>
            </a:pPr>
            <a:r>
              <a:rPr lang="en-US" sz="2000" b="1" dirty="0">
                <a:solidFill>
                  <a:srgbClr val="10233E"/>
                </a:solidFill>
              </a:rPr>
              <a:t>Number of charter members: </a:t>
            </a:r>
            <a:r>
              <a:rPr lang="en-US" sz="2000" dirty="0"/>
              <a:t>[Insert]</a:t>
            </a:r>
          </a:p>
          <a:p>
            <a:pPr>
              <a:lnSpc>
                <a:spcPct val="200000"/>
              </a:lnSpc>
              <a:buClr>
                <a:srgbClr val="EAB71F"/>
              </a:buClr>
              <a:buFont typeface="Courier New" panose="02070309020205020404" pitchFamily="49" charset="0"/>
              <a:buChar char="o"/>
            </a:pPr>
            <a:r>
              <a:rPr lang="en-US" sz="2000" b="1" dirty="0">
                <a:solidFill>
                  <a:srgbClr val="10233E"/>
                </a:solidFill>
              </a:rPr>
              <a:t>Clubs sponsored by us: </a:t>
            </a:r>
            <a:r>
              <a:rPr lang="en-US" sz="2000" dirty="0"/>
              <a:t>[Insert]</a:t>
            </a:r>
          </a:p>
          <a:p>
            <a:pPr>
              <a:lnSpc>
                <a:spcPct val="200000"/>
              </a:lnSpc>
              <a:buClr>
                <a:srgbClr val="EAB71F"/>
              </a:buClr>
              <a:buFont typeface="Courier New" panose="02070309020205020404" pitchFamily="49" charset="0"/>
              <a:buChar char="o"/>
            </a:pPr>
            <a:r>
              <a:rPr lang="en-US" sz="2000" b="1" dirty="0">
                <a:solidFill>
                  <a:srgbClr val="10233E"/>
                </a:solidFill>
              </a:rPr>
              <a:t>Significant awards or achievements: </a:t>
            </a:r>
            <a:r>
              <a:rPr lang="en-US" sz="2000" dirty="0"/>
              <a:t>[Insert]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Club Officers</a:t>
            </a:r>
            <a:endParaRPr lang="en-US" dirty="0"/>
          </a:p>
        </p:txBody>
      </p:sp>
      <p:sp>
        <p:nvSpPr>
          <p:cNvPr id="4" name="Content Placeholder 4">
            <a:extLst>
              <a:ext uri="{FF2B5EF4-FFF2-40B4-BE49-F238E27FC236}">
                <a16:creationId xmlns:a16="http://schemas.microsoft.com/office/drawing/2014/main" id="{8A7C5D43-4B54-DC41-B3E3-4D6BF9BA83E0}"/>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150000"/>
              </a:lnSpc>
              <a:buClr>
                <a:srgbClr val="EAB71F"/>
              </a:buClr>
              <a:buFont typeface="Courier New" panose="02070309020205020404" pitchFamily="49" charset="0"/>
              <a:buChar char="o"/>
            </a:pPr>
            <a:r>
              <a:rPr lang="en-US" sz="2000" b="1" dirty="0">
                <a:solidFill>
                  <a:srgbClr val="10233E"/>
                </a:solidFill>
              </a:rPr>
              <a:t>President: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Immediate Past President: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Vice President: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Secretary: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Treasurer: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Membership Chairperson: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Marketing Communication Chairperson: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Service Chairperson: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Lion Tamer: </a:t>
            </a:r>
            <a:r>
              <a:rPr lang="en-US" sz="2000" dirty="0"/>
              <a:t>[Insert]</a:t>
            </a:r>
          </a:p>
          <a:p>
            <a:pPr>
              <a:lnSpc>
                <a:spcPct val="150000"/>
              </a:lnSpc>
              <a:buClr>
                <a:srgbClr val="EAB71F"/>
              </a:buClr>
              <a:buFont typeface="Courier New" panose="02070309020205020404" pitchFamily="49" charset="0"/>
              <a:buChar char="o"/>
            </a:pPr>
            <a:r>
              <a:rPr lang="en-US" sz="2000" b="1" dirty="0">
                <a:solidFill>
                  <a:srgbClr val="10233E"/>
                </a:solidFill>
              </a:rPr>
              <a:t>Tail Twister: </a:t>
            </a:r>
            <a:r>
              <a:rPr lang="en-US" sz="2000" dirty="0"/>
              <a:t>[Insert]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Traditions</a:t>
            </a:r>
            <a:endParaRPr lang="en-US" dirty="0"/>
          </a:p>
        </p:txBody>
      </p:sp>
      <p:sp>
        <p:nvSpPr>
          <p:cNvPr id="4" name="Content Placeholder 4">
            <a:extLst>
              <a:ext uri="{FF2B5EF4-FFF2-40B4-BE49-F238E27FC236}">
                <a16:creationId xmlns:a16="http://schemas.microsoft.com/office/drawing/2014/main" id="{1208E842-2561-F34F-8FF2-35145FDF848A}"/>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the traditions your club participates in and explain to the new member why the club does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Elections</a:t>
            </a:r>
            <a:endParaRPr lang="en-US" dirty="0"/>
          </a:p>
        </p:txBody>
      </p:sp>
      <p:sp>
        <p:nvSpPr>
          <p:cNvPr id="4" name="Content Placeholder 4">
            <a:extLst>
              <a:ext uri="{FF2B5EF4-FFF2-40B4-BE49-F238E27FC236}">
                <a16:creationId xmlns:a16="http://schemas.microsoft.com/office/drawing/2014/main" id="{F4545DF5-9EBB-0F43-A7D6-3966745A634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dirty="0"/>
              <a:t>Officers are elected annually</a:t>
            </a:r>
          </a:p>
          <a:p>
            <a:pPr>
              <a:lnSpc>
                <a:spcPct val="200000"/>
              </a:lnSpc>
              <a:buClr>
                <a:srgbClr val="EAB71F"/>
              </a:buClr>
              <a:buFont typeface="Courier New" panose="02070309020205020404" pitchFamily="49" charset="0"/>
              <a:buChar char="o"/>
            </a:pPr>
            <a:r>
              <a:rPr lang="en-US" sz="2000" dirty="0"/>
              <a:t>Club president appoints a nomination committee in March</a:t>
            </a:r>
          </a:p>
          <a:p>
            <a:pPr>
              <a:lnSpc>
                <a:spcPct val="200000"/>
              </a:lnSpc>
              <a:buClr>
                <a:srgbClr val="EAB71F"/>
              </a:buClr>
              <a:buFont typeface="Courier New" panose="02070309020205020404" pitchFamily="49" charset="0"/>
              <a:buChar char="o"/>
            </a:pPr>
            <a:r>
              <a:rPr lang="en-US" sz="2000" dirty="0"/>
              <a:t>The nomination committee selects candidates</a:t>
            </a:r>
          </a:p>
          <a:p>
            <a:pPr>
              <a:lnSpc>
                <a:spcPct val="200000"/>
              </a:lnSpc>
              <a:buClr>
                <a:srgbClr val="EAB71F"/>
              </a:buClr>
              <a:buFont typeface="Courier New" panose="02070309020205020404" pitchFamily="49" charset="0"/>
              <a:buChar char="o"/>
            </a:pPr>
            <a:r>
              <a:rPr lang="en-US" sz="2000" dirty="0"/>
              <a:t>The club votes on in April</a:t>
            </a:r>
          </a:p>
          <a:p>
            <a:pPr>
              <a:lnSpc>
                <a:spcPct val="200000"/>
              </a:lnSpc>
              <a:buClr>
                <a:srgbClr val="EAB71F"/>
              </a:buClr>
              <a:buFont typeface="Courier New" panose="02070309020205020404" pitchFamily="49" charset="0"/>
              <a:buChar char="o"/>
            </a:pPr>
            <a:r>
              <a:rPr lang="en-US" sz="2000" dirty="0"/>
              <a:t>The term begins July 1st</a:t>
            </a:r>
          </a:p>
        </p:txBody>
      </p:sp>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2855</TotalTime>
  <Words>1723</Words>
  <Application>Microsoft Office PowerPoint</Application>
  <PresentationFormat>On-screen Show (4:3)</PresentationFormat>
  <Paragraphs>261</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Helvetica</vt:lpstr>
      <vt:lpstr>Wingdings</vt:lpstr>
      <vt:lpstr>LCI Eco Template</vt:lpstr>
      <vt:lpstr>New Member Orientation</vt:lpstr>
      <vt:lpstr>New Member Orientation Summary</vt:lpstr>
      <vt:lpstr>Who Lions Are</vt:lpstr>
      <vt:lpstr>Who Lions Are</vt:lpstr>
      <vt:lpstr>[Insert club name here]</vt:lpstr>
      <vt:lpstr>History</vt:lpstr>
      <vt:lpstr>Club Officers</vt:lpstr>
      <vt:lpstr>Traditions</vt:lpstr>
      <vt:lpstr>Elections</vt:lpstr>
      <vt:lpstr>Awards</vt:lpstr>
      <vt:lpstr>Service and Fundraising Activities</vt:lpstr>
      <vt:lpstr>Membership</vt:lpstr>
      <vt:lpstr>Meetings</vt:lpstr>
      <vt:lpstr>Dues and Budgets</vt:lpstr>
      <vt:lpstr>How We Communicate</vt:lpstr>
      <vt:lpstr>PowerPoint Presentation</vt:lpstr>
      <vt:lpstr>Organizational Structure</vt:lpstr>
      <vt:lpstr>District Leadership</vt:lpstr>
      <vt:lpstr>District Convention</vt:lpstr>
      <vt:lpstr>How the District and Multiple District Communicate</vt:lpstr>
      <vt:lpstr>PowerPoint Presentation</vt:lpstr>
      <vt:lpstr>History</vt:lpstr>
      <vt:lpstr>Name and Logo</vt:lpstr>
      <vt:lpstr>Organizational Structure</vt:lpstr>
      <vt:lpstr>International Convention</vt:lpstr>
      <vt:lpstr>International Headquarters</vt:lpstr>
      <vt:lpstr>Lions Clubs International Foundation (LCIF)</vt:lpstr>
      <vt:lpstr>Lions Clubs International Foundation (LCIF)</vt:lpstr>
      <vt:lpstr>Leadership</vt:lpstr>
      <vt:lpstr>Service Activities</vt:lpstr>
      <vt:lpstr>Membership Development</vt:lpstr>
      <vt:lpstr>Communications</vt:lpstr>
      <vt:lpstr>Welcome to our Lions Club!</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Bruce Carpenter</cp:lastModifiedBy>
  <cp:revision>151</cp:revision>
  <dcterms:created xsi:type="dcterms:W3CDTF">2011-03-29T14:17:54Z</dcterms:created>
  <dcterms:modified xsi:type="dcterms:W3CDTF">2023-05-12T12:47:08Z</dcterms:modified>
</cp:coreProperties>
</file>