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91" r:id="rId6"/>
    <p:sldId id="257" r:id="rId7"/>
    <p:sldId id="277" r:id="rId8"/>
    <p:sldId id="278" r:id="rId9"/>
    <p:sldId id="279" r:id="rId10"/>
    <p:sldId id="280" r:id="rId11"/>
    <p:sldId id="282" r:id="rId12"/>
    <p:sldId id="284" r:id="rId13"/>
    <p:sldId id="285" r:id="rId14"/>
    <p:sldId id="286" r:id="rId15"/>
    <p:sldId id="268" r:id="rId16"/>
    <p:sldId id="287" r:id="rId17"/>
    <p:sldId id="288" r:id="rId18"/>
    <p:sldId id="289" r:id="rId19"/>
    <p:sldId id="267" r:id="rId20"/>
    <p:sldId id="264" r:id="rId21"/>
    <p:sldId id="265" r:id="rId22"/>
    <p:sldId id="269" r:id="rId23"/>
    <p:sldId id="270" r:id="rId24"/>
    <p:sldId id="271" r:id="rId25"/>
    <p:sldId id="272" r:id="rId26"/>
    <p:sldId id="273" r:id="rId27"/>
    <p:sldId id="274" r:id="rId28"/>
    <p:sldId id="276" r:id="rId29"/>
    <p:sldId id="290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3" autoAdjust="0"/>
    <p:restoredTop sz="83718" autoAdjust="0"/>
  </p:normalViewPr>
  <p:slideViewPr>
    <p:cSldViewPr>
      <p:cViewPr varScale="1">
        <p:scale>
          <a:sx n="61" d="100"/>
          <a:sy n="61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EC64A-5154-4534-962A-11C2E59C2099}" type="doc">
      <dgm:prSet loTypeId="urn:microsoft.com/office/officeart/2005/8/layout/hProcess4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7CA7C3B-1E3B-4BCE-A73B-0405B0121848}" type="pres">
      <dgm:prSet presAssocID="{EF3EC64A-5154-4534-962A-11C2E59C20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A6B9FB-3623-43B5-9554-EC2F1F3C892A}" type="pres">
      <dgm:prSet presAssocID="{EF3EC64A-5154-4534-962A-11C2E59C2099}" presName="tSp" presStyleCnt="0"/>
      <dgm:spPr/>
    </dgm:pt>
    <dgm:pt modelId="{04A873A3-1A09-4183-AFC2-C51FC61F98B8}" type="pres">
      <dgm:prSet presAssocID="{EF3EC64A-5154-4534-962A-11C2E59C2099}" presName="bSp" presStyleCnt="0"/>
      <dgm:spPr/>
    </dgm:pt>
    <dgm:pt modelId="{A5DD4C4A-C8CA-41BB-B3D2-0086037B47A5}" type="pres">
      <dgm:prSet presAssocID="{EF3EC64A-5154-4534-962A-11C2E59C2099}" presName="process" presStyleCnt="0"/>
      <dgm:spPr/>
    </dgm:pt>
  </dgm:ptLst>
  <dgm:cxnLst>
    <dgm:cxn modelId="{F5509CA3-AA24-42EA-B1A2-2F3FC4C8E3FA}" type="presOf" srcId="{EF3EC64A-5154-4534-962A-11C2E59C2099}" destId="{37CA7C3B-1E3B-4BCE-A73B-0405B0121848}" srcOrd="0" destOrd="0" presId="urn:microsoft.com/office/officeart/2005/8/layout/hProcess4"/>
    <dgm:cxn modelId="{803C64B3-B80B-4096-835B-1A52E96C11D7}" type="presParOf" srcId="{37CA7C3B-1E3B-4BCE-A73B-0405B0121848}" destId="{3FA6B9FB-3623-43B5-9554-EC2F1F3C892A}" srcOrd="0" destOrd="0" presId="urn:microsoft.com/office/officeart/2005/8/layout/hProcess4"/>
    <dgm:cxn modelId="{775786B0-CDE1-4E4A-9E4B-58CCCB3AE15F}" type="presParOf" srcId="{37CA7C3B-1E3B-4BCE-A73B-0405B0121848}" destId="{04A873A3-1A09-4183-AFC2-C51FC61F98B8}" srcOrd="1" destOrd="0" presId="urn:microsoft.com/office/officeart/2005/8/layout/hProcess4"/>
    <dgm:cxn modelId="{6548FF43-0CF2-4C96-AB20-15B956B63E5B}" type="presParOf" srcId="{37CA7C3B-1E3B-4BCE-A73B-0405B0121848}" destId="{A5DD4C4A-C8CA-41BB-B3D2-0086037B47A5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2566E-93B1-4839-8156-E82577832907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51D29-F083-466F-A3D3-4A69DE7D35AA}">
      <dgm:prSet phldrT="[Text]"/>
      <dgm:spPr/>
      <dgm:t>
        <a:bodyPr/>
        <a:lstStyle/>
        <a:p>
          <a:r>
            <a:rPr lang="en-US" b="1" dirty="0" smtClean="0"/>
            <a:t>1917</a:t>
          </a:r>
          <a:r>
            <a:rPr lang="en-US" dirty="0" smtClean="0"/>
            <a:t>: Melvin Jones founded LCI.</a:t>
          </a:r>
        </a:p>
        <a:p>
          <a:endParaRPr lang="en-US" dirty="0" smtClean="0"/>
        </a:p>
      </dgm:t>
    </dgm:pt>
    <dgm:pt modelId="{EAB746D9-D6AD-4132-AA8D-CE268F321607}" type="parTrans" cxnId="{A3CC532C-4D47-4AEE-96CF-8782AD40F621}">
      <dgm:prSet/>
      <dgm:spPr/>
      <dgm:t>
        <a:bodyPr/>
        <a:lstStyle/>
        <a:p>
          <a:endParaRPr lang="en-US"/>
        </a:p>
      </dgm:t>
    </dgm:pt>
    <dgm:pt modelId="{99364FDF-4E87-4FA5-A827-B9B607A921C2}" type="sibTrans" cxnId="{A3CC532C-4D47-4AEE-96CF-8782AD40F621}">
      <dgm:prSet/>
      <dgm:spPr>
        <a:ln w="28575"/>
      </dgm:spPr>
      <dgm:t>
        <a:bodyPr/>
        <a:lstStyle/>
        <a:p>
          <a:endParaRPr lang="en-US"/>
        </a:p>
      </dgm:t>
    </dgm:pt>
    <dgm:pt modelId="{E0F5A348-4F48-4C42-B2D6-CABED0DB6260}">
      <dgm:prSet phldrT="[Text]"/>
      <dgm:spPr/>
      <dgm:t>
        <a:bodyPr/>
        <a:lstStyle/>
        <a:p>
          <a:r>
            <a:rPr lang="en-US" b="1" dirty="0" smtClean="0"/>
            <a:t>1920</a:t>
          </a:r>
          <a:r>
            <a:rPr lang="en-US" dirty="0" smtClean="0"/>
            <a:t>: LCI becomes international with Canadian club.</a:t>
          </a:r>
          <a:endParaRPr lang="en-US" dirty="0"/>
        </a:p>
      </dgm:t>
    </dgm:pt>
    <dgm:pt modelId="{4095E80D-0888-4E83-A2BA-0EDA5A0975D5}" type="parTrans" cxnId="{908BD57B-AB57-404F-A6FE-5D8D20623553}">
      <dgm:prSet/>
      <dgm:spPr/>
      <dgm:t>
        <a:bodyPr/>
        <a:lstStyle/>
        <a:p>
          <a:endParaRPr lang="en-US"/>
        </a:p>
      </dgm:t>
    </dgm:pt>
    <dgm:pt modelId="{574C00BC-BDFD-4D60-97D7-B54D6C0CEA67}" type="sibTrans" cxnId="{908BD57B-AB57-404F-A6FE-5D8D20623553}">
      <dgm:prSet/>
      <dgm:spPr>
        <a:ln w="28575"/>
      </dgm:spPr>
      <dgm:t>
        <a:bodyPr/>
        <a:lstStyle/>
        <a:p>
          <a:endParaRPr lang="en-US"/>
        </a:p>
      </dgm:t>
    </dgm:pt>
    <dgm:pt modelId="{7536F606-ED25-4E94-87C6-7BC181680A36}">
      <dgm:prSet phldrT="[Text]"/>
      <dgm:spPr/>
      <dgm:t>
        <a:bodyPr/>
        <a:lstStyle/>
        <a:p>
          <a:r>
            <a:rPr lang="en-US" b="1" dirty="0" smtClean="0"/>
            <a:t>1925</a:t>
          </a:r>
          <a:r>
            <a:rPr lang="en-US" dirty="0" smtClean="0"/>
            <a:t>: Helen Keller challenged Lions to become “knights of the blind.”</a:t>
          </a:r>
          <a:endParaRPr lang="en-US" dirty="0"/>
        </a:p>
      </dgm:t>
    </dgm:pt>
    <dgm:pt modelId="{2A0DA4BC-FC11-4E97-982B-103172E9FDC8}" type="parTrans" cxnId="{EACEAA4E-E2B0-47DA-A9E7-69E4202CF2E2}">
      <dgm:prSet/>
      <dgm:spPr/>
      <dgm:t>
        <a:bodyPr/>
        <a:lstStyle/>
        <a:p>
          <a:endParaRPr lang="en-US"/>
        </a:p>
      </dgm:t>
    </dgm:pt>
    <dgm:pt modelId="{0408F477-9F7D-4B54-8954-DAE4E3F548EF}" type="sibTrans" cxnId="{EACEAA4E-E2B0-47DA-A9E7-69E4202CF2E2}">
      <dgm:prSet/>
      <dgm:spPr>
        <a:ln w="28575"/>
      </dgm:spPr>
      <dgm:t>
        <a:bodyPr/>
        <a:lstStyle/>
        <a:p>
          <a:endParaRPr lang="en-US"/>
        </a:p>
      </dgm:t>
    </dgm:pt>
    <dgm:pt modelId="{FCBFD353-9693-4974-ACDA-25ED32FBB4AD}">
      <dgm:prSet phldrT="[Text]"/>
      <dgm:spPr/>
      <dgm:t>
        <a:bodyPr/>
        <a:lstStyle/>
        <a:p>
          <a:r>
            <a:rPr lang="en-US" b="1" dirty="0" smtClean="0"/>
            <a:t>1945</a:t>
          </a:r>
          <a:r>
            <a:rPr lang="en-US" dirty="0" smtClean="0"/>
            <a:t>: LCI helped draft the United Nations Charter.</a:t>
          </a:r>
          <a:endParaRPr lang="en-US" dirty="0"/>
        </a:p>
      </dgm:t>
    </dgm:pt>
    <dgm:pt modelId="{36BB6E9E-140D-42A3-8480-50A88DFA397A}" type="parTrans" cxnId="{400CE233-166D-4F95-8949-C0D64D0575A4}">
      <dgm:prSet/>
      <dgm:spPr/>
      <dgm:t>
        <a:bodyPr/>
        <a:lstStyle/>
        <a:p>
          <a:endParaRPr lang="en-US"/>
        </a:p>
      </dgm:t>
    </dgm:pt>
    <dgm:pt modelId="{2367E91E-68B1-4142-A3B0-17CC72B42B3B}" type="sibTrans" cxnId="{400CE233-166D-4F95-8949-C0D64D0575A4}">
      <dgm:prSet/>
      <dgm:spPr>
        <a:ln w="28575"/>
      </dgm:spPr>
      <dgm:t>
        <a:bodyPr/>
        <a:lstStyle/>
        <a:p>
          <a:endParaRPr lang="en-US"/>
        </a:p>
      </dgm:t>
    </dgm:pt>
    <dgm:pt modelId="{73A1AD03-40F6-45E1-81AB-8F2F7CC469C9}">
      <dgm:prSet phldrT="[Text]"/>
      <dgm:spPr/>
      <dgm:t>
        <a:bodyPr/>
        <a:lstStyle/>
        <a:p>
          <a:r>
            <a:rPr lang="en-US" b="1" dirty="0" smtClean="0"/>
            <a:t>1957</a:t>
          </a:r>
          <a:r>
            <a:rPr lang="en-US" dirty="0" smtClean="0"/>
            <a:t>: The Leo Club Program is created.</a:t>
          </a:r>
          <a:endParaRPr lang="en-US" dirty="0"/>
        </a:p>
      </dgm:t>
    </dgm:pt>
    <dgm:pt modelId="{37BDFEC0-FE42-432E-B0BC-2B775ECD3C13}" type="parTrans" cxnId="{003467DB-DD58-404A-8971-7756D5591B91}">
      <dgm:prSet/>
      <dgm:spPr/>
      <dgm:t>
        <a:bodyPr/>
        <a:lstStyle/>
        <a:p>
          <a:endParaRPr lang="en-US"/>
        </a:p>
      </dgm:t>
    </dgm:pt>
    <dgm:pt modelId="{E0332979-666D-4FE9-BF08-BF1D7D24BDAC}" type="sibTrans" cxnId="{003467DB-DD58-404A-8971-7756D5591B91}">
      <dgm:prSet/>
      <dgm:spPr>
        <a:ln w="28575"/>
      </dgm:spPr>
      <dgm:t>
        <a:bodyPr/>
        <a:lstStyle/>
        <a:p>
          <a:endParaRPr lang="en-US"/>
        </a:p>
      </dgm:t>
    </dgm:pt>
    <dgm:pt modelId="{11AFD247-B39A-4E9E-9784-51DD5FB49B10}">
      <dgm:prSet/>
      <dgm:spPr/>
      <dgm:t>
        <a:bodyPr/>
        <a:lstStyle/>
        <a:p>
          <a:r>
            <a:rPr lang="en-US" b="1" dirty="0" smtClean="0"/>
            <a:t>1968</a:t>
          </a:r>
          <a:r>
            <a:rPr lang="en-US" dirty="0" smtClean="0"/>
            <a:t>: The Lions Clubs International Foundation is established.</a:t>
          </a:r>
          <a:endParaRPr lang="en-US" dirty="0"/>
        </a:p>
      </dgm:t>
    </dgm:pt>
    <dgm:pt modelId="{885F97DA-32EF-4A31-B8E9-39F65F4BF789}" type="parTrans" cxnId="{E01E27BF-0376-4F58-9E5A-0D0FD05C1DBC}">
      <dgm:prSet/>
      <dgm:spPr/>
      <dgm:t>
        <a:bodyPr/>
        <a:lstStyle/>
        <a:p>
          <a:endParaRPr lang="en-US"/>
        </a:p>
      </dgm:t>
    </dgm:pt>
    <dgm:pt modelId="{40D173F9-C2C6-4F6E-BC63-567BB0EC3325}" type="sibTrans" cxnId="{E01E27BF-0376-4F58-9E5A-0D0FD05C1DBC}">
      <dgm:prSet/>
      <dgm:spPr>
        <a:ln w="28575"/>
      </dgm:spPr>
      <dgm:t>
        <a:bodyPr/>
        <a:lstStyle/>
        <a:p>
          <a:endParaRPr lang="en-US"/>
        </a:p>
      </dgm:t>
    </dgm:pt>
    <dgm:pt modelId="{FB1E4B1F-2E6D-4CEE-8389-F113C7A1B3E9}">
      <dgm:prSet/>
      <dgm:spPr/>
      <dgm:t>
        <a:bodyPr/>
        <a:lstStyle/>
        <a:p>
          <a:r>
            <a:rPr lang="en-US" b="1" dirty="0" smtClean="0"/>
            <a:t>1990</a:t>
          </a:r>
          <a:r>
            <a:rPr lang="en-US" dirty="0" smtClean="0"/>
            <a:t>: </a:t>
          </a:r>
          <a:r>
            <a:rPr lang="en-US" dirty="0" err="1" smtClean="0"/>
            <a:t>SightFirst</a:t>
          </a:r>
          <a:r>
            <a:rPr lang="en-US" dirty="0" smtClean="0"/>
            <a:t> is launched.</a:t>
          </a:r>
          <a:endParaRPr lang="en-US" dirty="0"/>
        </a:p>
      </dgm:t>
    </dgm:pt>
    <dgm:pt modelId="{BC93B164-B096-4CD5-B3EE-F5C05382CE87}" type="parTrans" cxnId="{C0F223D6-969D-42E2-9755-3A81C44D5F20}">
      <dgm:prSet/>
      <dgm:spPr/>
      <dgm:t>
        <a:bodyPr/>
        <a:lstStyle/>
        <a:p>
          <a:endParaRPr lang="en-US"/>
        </a:p>
      </dgm:t>
    </dgm:pt>
    <dgm:pt modelId="{3AFF02F5-C1DC-452B-ACBA-B991B909DBB1}" type="sibTrans" cxnId="{C0F223D6-969D-42E2-9755-3A81C44D5F20}">
      <dgm:prSet/>
      <dgm:spPr>
        <a:ln w="28575"/>
      </dgm:spPr>
      <dgm:t>
        <a:bodyPr/>
        <a:lstStyle/>
        <a:p>
          <a:endParaRPr lang="en-US"/>
        </a:p>
      </dgm:t>
    </dgm:pt>
    <dgm:pt modelId="{A521541B-601D-44BB-9D14-BD17375D9126}">
      <dgm:prSet/>
      <dgm:spPr/>
      <dgm:t>
        <a:bodyPr/>
        <a:lstStyle/>
        <a:p>
          <a:r>
            <a:rPr lang="en-US" b="1" dirty="0" smtClean="0"/>
            <a:t>Today</a:t>
          </a:r>
          <a:r>
            <a:rPr lang="en-US" dirty="0" smtClean="0"/>
            <a:t>: </a:t>
          </a:r>
          <a:r>
            <a:rPr lang="en-US" smtClean="0"/>
            <a:t>Our international network has grown to include more </a:t>
          </a:r>
          <a:r>
            <a:rPr lang="en-US" dirty="0" smtClean="0"/>
            <a:t>than 200 countries and geographic areas.</a:t>
          </a:r>
          <a:endParaRPr lang="en-US" dirty="0"/>
        </a:p>
      </dgm:t>
    </dgm:pt>
    <dgm:pt modelId="{43868223-C1C8-46B3-95D7-0354A42388CB}" type="parTrans" cxnId="{DECE1FCF-AED0-4D7B-AA68-B5C448107A9A}">
      <dgm:prSet/>
      <dgm:spPr/>
      <dgm:t>
        <a:bodyPr/>
        <a:lstStyle/>
        <a:p>
          <a:endParaRPr lang="en-US"/>
        </a:p>
      </dgm:t>
    </dgm:pt>
    <dgm:pt modelId="{4FA35C95-287F-4B23-A0BA-AA4FAA826788}" type="sibTrans" cxnId="{DECE1FCF-AED0-4D7B-AA68-B5C448107A9A}">
      <dgm:prSet/>
      <dgm:spPr/>
      <dgm:t>
        <a:bodyPr/>
        <a:lstStyle/>
        <a:p>
          <a:endParaRPr lang="en-US"/>
        </a:p>
      </dgm:t>
    </dgm:pt>
    <dgm:pt modelId="{044DC4E3-3EC9-400B-A0FE-1F626357E0DB}">
      <dgm:prSet/>
      <dgm:spPr/>
      <dgm:t>
        <a:bodyPr/>
        <a:lstStyle/>
        <a:p>
          <a:r>
            <a:rPr lang="en-US" dirty="0" smtClean="0"/>
            <a:t>1987: LCI became the first service club organization to admit women as members.</a:t>
          </a:r>
          <a:endParaRPr lang="en-US" dirty="0"/>
        </a:p>
      </dgm:t>
    </dgm:pt>
    <dgm:pt modelId="{C1BE6C8D-2598-45C2-92CA-66C2B8EAA39A}" type="parTrans" cxnId="{AE4A2AA3-6B36-4C79-B38E-71B92651A8BB}">
      <dgm:prSet/>
      <dgm:spPr/>
      <dgm:t>
        <a:bodyPr/>
        <a:lstStyle/>
        <a:p>
          <a:endParaRPr lang="en-US"/>
        </a:p>
      </dgm:t>
    </dgm:pt>
    <dgm:pt modelId="{E7BE220B-25ED-4A6E-94C6-FEE65CD41173}" type="sibTrans" cxnId="{AE4A2AA3-6B36-4C79-B38E-71B92651A8BB}">
      <dgm:prSet/>
      <dgm:spPr>
        <a:ln w="28575"/>
      </dgm:spPr>
      <dgm:t>
        <a:bodyPr/>
        <a:lstStyle/>
        <a:p>
          <a:endParaRPr lang="en-US"/>
        </a:p>
      </dgm:t>
    </dgm:pt>
    <dgm:pt modelId="{AC5E54F8-1CCF-4FF6-B511-6B2B709A7A14}" type="pres">
      <dgm:prSet presAssocID="{F952566E-93B1-4839-8156-E825778329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CA7B2-3B19-40AC-9B34-76C50BFC36B4}" type="pres">
      <dgm:prSet presAssocID="{33C51D29-F083-466F-A3D3-4A69DE7D35A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99644-3DF2-4798-B9BE-BD6C62CD4633}" type="pres">
      <dgm:prSet presAssocID="{99364FDF-4E87-4FA5-A827-B9B607A921C2}" presName="sibTrans" presStyleLbl="sibTrans1D1" presStyleIdx="0" presStyleCnt="8"/>
      <dgm:spPr/>
      <dgm:t>
        <a:bodyPr/>
        <a:lstStyle/>
        <a:p>
          <a:endParaRPr lang="en-US"/>
        </a:p>
      </dgm:t>
    </dgm:pt>
    <dgm:pt modelId="{B67E56F4-26C4-445A-ADA5-08576D8E6331}" type="pres">
      <dgm:prSet presAssocID="{99364FDF-4E87-4FA5-A827-B9B607A921C2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A99517F9-3F18-48AF-B96C-BC4F29B341A2}" type="pres">
      <dgm:prSet presAssocID="{E0F5A348-4F48-4C42-B2D6-CABED0DB626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1BBAB-F8A9-4D30-84FF-B4E095542492}" type="pres">
      <dgm:prSet presAssocID="{574C00BC-BDFD-4D60-97D7-B54D6C0CEA67}" presName="sibTrans" presStyleLbl="sibTrans1D1" presStyleIdx="1" presStyleCnt="8"/>
      <dgm:spPr/>
      <dgm:t>
        <a:bodyPr/>
        <a:lstStyle/>
        <a:p>
          <a:endParaRPr lang="en-US"/>
        </a:p>
      </dgm:t>
    </dgm:pt>
    <dgm:pt modelId="{DE5AC263-19F4-483C-846B-8C2A7BF333C4}" type="pres">
      <dgm:prSet presAssocID="{574C00BC-BDFD-4D60-97D7-B54D6C0CEA67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C6C8C923-A774-4565-B01F-D389A9D230EF}" type="pres">
      <dgm:prSet presAssocID="{7536F606-ED25-4E94-87C6-7BC181680A3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B0892-649C-4B5D-AC93-AB5F53C452D0}" type="pres">
      <dgm:prSet presAssocID="{0408F477-9F7D-4B54-8954-DAE4E3F548EF}" presName="sibTrans" presStyleLbl="sibTrans1D1" presStyleIdx="2" presStyleCnt="8"/>
      <dgm:spPr/>
      <dgm:t>
        <a:bodyPr/>
        <a:lstStyle/>
        <a:p>
          <a:endParaRPr lang="en-US"/>
        </a:p>
      </dgm:t>
    </dgm:pt>
    <dgm:pt modelId="{566A9A21-E24B-418E-B7B4-22F6AA569021}" type="pres">
      <dgm:prSet presAssocID="{0408F477-9F7D-4B54-8954-DAE4E3F548EF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D71B0301-2690-48D6-BB1D-E55AA0F2EE45}" type="pres">
      <dgm:prSet presAssocID="{FCBFD353-9693-4974-ACDA-25ED32FBB4A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060B1-38C4-46FF-B1F8-94FE9F6426FB}" type="pres">
      <dgm:prSet presAssocID="{2367E91E-68B1-4142-A3B0-17CC72B42B3B}" presName="sibTrans" presStyleLbl="sibTrans1D1" presStyleIdx="3" presStyleCnt="8"/>
      <dgm:spPr/>
      <dgm:t>
        <a:bodyPr/>
        <a:lstStyle/>
        <a:p>
          <a:endParaRPr lang="en-US"/>
        </a:p>
      </dgm:t>
    </dgm:pt>
    <dgm:pt modelId="{D7CC5CF7-6FA2-4674-8E91-828CEB612A77}" type="pres">
      <dgm:prSet presAssocID="{2367E91E-68B1-4142-A3B0-17CC72B42B3B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B7B3E78D-5147-43BA-B7C0-ADF36FBE9435}" type="pres">
      <dgm:prSet presAssocID="{73A1AD03-40F6-45E1-81AB-8F2F7CC469C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BC366-DAE1-4222-A464-360DA47C4E94}" type="pres">
      <dgm:prSet presAssocID="{E0332979-666D-4FE9-BF08-BF1D7D24BDAC}" presName="sibTrans" presStyleLbl="sibTrans1D1" presStyleIdx="4" presStyleCnt="8"/>
      <dgm:spPr/>
      <dgm:t>
        <a:bodyPr/>
        <a:lstStyle/>
        <a:p>
          <a:endParaRPr lang="en-US"/>
        </a:p>
      </dgm:t>
    </dgm:pt>
    <dgm:pt modelId="{63DBAB29-6695-4708-AD05-82726CC97FCC}" type="pres">
      <dgm:prSet presAssocID="{E0332979-666D-4FE9-BF08-BF1D7D24BDAC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7D628792-75C4-4731-8869-18FDE55AC7D3}" type="pres">
      <dgm:prSet presAssocID="{11AFD247-B39A-4E9E-9784-51DD5FB49B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01378-64A6-41F7-9ED1-908751CB5DA6}" type="pres">
      <dgm:prSet presAssocID="{40D173F9-C2C6-4F6E-BC63-567BB0EC3325}" presName="sibTrans" presStyleLbl="sibTrans1D1" presStyleIdx="5" presStyleCnt="8"/>
      <dgm:spPr/>
      <dgm:t>
        <a:bodyPr/>
        <a:lstStyle/>
        <a:p>
          <a:endParaRPr lang="en-US"/>
        </a:p>
      </dgm:t>
    </dgm:pt>
    <dgm:pt modelId="{4E36E86A-7C3E-4F0F-AE04-AF7D06BAF4E3}" type="pres">
      <dgm:prSet presAssocID="{40D173F9-C2C6-4F6E-BC63-567BB0EC3325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F1BB9FA6-31A7-4BDE-9F07-186682902CE5}" type="pres">
      <dgm:prSet presAssocID="{044DC4E3-3EC9-400B-A0FE-1F626357E0D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EB126-F6FE-49E4-9884-A68626A57CDC}" type="pres">
      <dgm:prSet presAssocID="{E7BE220B-25ED-4A6E-94C6-FEE65CD41173}" presName="sibTrans" presStyleLbl="sibTrans1D1" presStyleIdx="6" presStyleCnt="8"/>
      <dgm:spPr/>
      <dgm:t>
        <a:bodyPr/>
        <a:lstStyle/>
        <a:p>
          <a:endParaRPr lang="en-US"/>
        </a:p>
      </dgm:t>
    </dgm:pt>
    <dgm:pt modelId="{06BAF511-8871-489D-9236-38AB3958C669}" type="pres">
      <dgm:prSet presAssocID="{E7BE220B-25ED-4A6E-94C6-FEE65CD41173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F432920C-1BA3-4549-BD59-869C5383F158}" type="pres">
      <dgm:prSet presAssocID="{FB1E4B1F-2E6D-4CEE-8389-F113C7A1B3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6B952-84A9-455C-A693-8891A979D79E}" type="pres">
      <dgm:prSet presAssocID="{3AFF02F5-C1DC-452B-ACBA-B991B909DBB1}" presName="sibTrans" presStyleLbl="sibTrans1D1" presStyleIdx="7" presStyleCnt="8"/>
      <dgm:spPr/>
      <dgm:t>
        <a:bodyPr/>
        <a:lstStyle/>
        <a:p>
          <a:endParaRPr lang="en-US"/>
        </a:p>
      </dgm:t>
    </dgm:pt>
    <dgm:pt modelId="{2AEFC1B7-4D7F-4091-B640-DFA89498BF37}" type="pres">
      <dgm:prSet presAssocID="{3AFF02F5-C1DC-452B-ACBA-B991B909DBB1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3C8B6921-97BF-4BCB-9B1F-ABC7A319A23E}" type="pres">
      <dgm:prSet presAssocID="{A521541B-601D-44BB-9D14-BD17375D9126}" presName="node" presStyleLbl="node1" presStyleIdx="8" presStyleCnt="9" custScaleX="99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A2AA3-6B36-4C79-B38E-71B92651A8BB}" srcId="{F952566E-93B1-4839-8156-E82577832907}" destId="{044DC4E3-3EC9-400B-A0FE-1F626357E0DB}" srcOrd="6" destOrd="0" parTransId="{C1BE6C8D-2598-45C2-92CA-66C2B8EAA39A}" sibTransId="{E7BE220B-25ED-4A6E-94C6-FEE65CD41173}"/>
    <dgm:cxn modelId="{99F6970D-FDD0-45F9-99AA-3B0AF7D22C21}" type="presOf" srcId="{044DC4E3-3EC9-400B-A0FE-1F626357E0DB}" destId="{F1BB9FA6-31A7-4BDE-9F07-186682902CE5}" srcOrd="0" destOrd="0" presId="urn:microsoft.com/office/officeart/2005/8/layout/bProcess3"/>
    <dgm:cxn modelId="{E365FC7A-0A3D-4A93-AAA6-98B1FB006447}" type="presOf" srcId="{E0332979-666D-4FE9-BF08-BF1D7D24BDAC}" destId="{63DBAB29-6695-4708-AD05-82726CC97FCC}" srcOrd="1" destOrd="0" presId="urn:microsoft.com/office/officeart/2005/8/layout/bProcess3"/>
    <dgm:cxn modelId="{D035A047-7336-4DC5-9A90-A740C3FFCD54}" type="presOf" srcId="{FB1E4B1F-2E6D-4CEE-8389-F113C7A1B3E9}" destId="{F432920C-1BA3-4549-BD59-869C5383F158}" srcOrd="0" destOrd="0" presId="urn:microsoft.com/office/officeart/2005/8/layout/bProcess3"/>
    <dgm:cxn modelId="{B5C72020-6B56-4753-B42D-A8C1291EEBD0}" type="presOf" srcId="{A521541B-601D-44BB-9D14-BD17375D9126}" destId="{3C8B6921-97BF-4BCB-9B1F-ABC7A319A23E}" srcOrd="0" destOrd="0" presId="urn:microsoft.com/office/officeart/2005/8/layout/bProcess3"/>
    <dgm:cxn modelId="{1E15EE6F-7670-4FD4-8A50-BAD22443040F}" type="presOf" srcId="{40D173F9-C2C6-4F6E-BC63-567BB0EC3325}" destId="{F6201378-64A6-41F7-9ED1-908751CB5DA6}" srcOrd="0" destOrd="0" presId="urn:microsoft.com/office/officeart/2005/8/layout/bProcess3"/>
    <dgm:cxn modelId="{CE2458D6-E864-4E16-AF9E-EB17AFD916E6}" type="presOf" srcId="{7536F606-ED25-4E94-87C6-7BC181680A36}" destId="{C6C8C923-A774-4565-B01F-D389A9D230EF}" srcOrd="0" destOrd="0" presId="urn:microsoft.com/office/officeart/2005/8/layout/bProcess3"/>
    <dgm:cxn modelId="{6C72E3C0-2CEE-4E87-A0BF-1DE1C00023B8}" type="presOf" srcId="{574C00BC-BDFD-4D60-97D7-B54D6C0CEA67}" destId="{DE5AC263-19F4-483C-846B-8C2A7BF333C4}" srcOrd="1" destOrd="0" presId="urn:microsoft.com/office/officeart/2005/8/layout/bProcess3"/>
    <dgm:cxn modelId="{908BD57B-AB57-404F-A6FE-5D8D20623553}" srcId="{F952566E-93B1-4839-8156-E82577832907}" destId="{E0F5A348-4F48-4C42-B2D6-CABED0DB6260}" srcOrd="1" destOrd="0" parTransId="{4095E80D-0888-4E83-A2BA-0EDA5A0975D5}" sibTransId="{574C00BC-BDFD-4D60-97D7-B54D6C0CEA67}"/>
    <dgm:cxn modelId="{A68445A2-5AC3-42AC-A623-07D7774B1E66}" type="presOf" srcId="{99364FDF-4E87-4FA5-A827-B9B607A921C2}" destId="{B67E56F4-26C4-445A-ADA5-08576D8E6331}" srcOrd="1" destOrd="0" presId="urn:microsoft.com/office/officeart/2005/8/layout/bProcess3"/>
    <dgm:cxn modelId="{AAA54EE2-E1DC-46C7-8651-638E892CFCD6}" type="presOf" srcId="{E0332979-666D-4FE9-BF08-BF1D7D24BDAC}" destId="{86CBC366-DAE1-4222-A464-360DA47C4E94}" srcOrd="0" destOrd="0" presId="urn:microsoft.com/office/officeart/2005/8/layout/bProcess3"/>
    <dgm:cxn modelId="{C0F223D6-969D-42E2-9755-3A81C44D5F20}" srcId="{F952566E-93B1-4839-8156-E82577832907}" destId="{FB1E4B1F-2E6D-4CEE-8389-F113C7A1B3E9}" srcOrd="7" destOrd="0" parTransId="{BC93B164-B096-4CD5-B3EE-F5C05382CE87}" sibTransId="{3AFF02F5-C1DC-452B-ACBA-B991B909DBB1}"/>
    <dgm:cxn modelId="{D203DE52-4A6F-46D9-8A23-A6294228C21C}" type="presOf" srcId="{E7BE220B-25ED-4A6E-94C6-FEE65CD41173}" destId="{06BAF511-8871-489D-9236-38AB3958C669}" srcOrd="1" destOrd="0" presId="urn:microsoft.com/office/officeart/2005/8/layout/bProcess3"/>
    <dgm:cxn modelId="{400CE233-166D-4F95-8949-C0D64D0575A4}" srcId="{F952566E-93B1-4839-8156-E82577832907}" destId="{FCBFD353-9693-4974-ACDA-25ED32FBB4AD}" srcOrd="3" destOrd="0" parTransId="{36BB6E9E-140D-42A3-8480-50A88DFA397A}" sibTransId="{2367E91E-68B1-4142-A3B0-17CC72B42B3B}"/>
    <dgm:cxn modelId="{21518687-ABB8-4987-AF93-E3631EC33357}" type="presOf" srcId="{574C00BC-BDFD-4D60-97D7-B54D6C0CEA67}" destId="{3421BBAB-F8A9-4D30-84FF-B4E095542492}" srcOrd="0" destOrd="0" presId="urn:microsoft.com/office/officeart/2005/8/layout/bProcess3"/>
    <dgm:cxn modelId="{7AF6CDE5-7222-43A0-8D1A-5E5DC6610500}" type="presOf" srcId="{2367E91E-68B1-4142-A3B0-17CC72B42B3B}" destId="{D7CC5CF7-6FA2-4674-8E91-828CEB612A77}" srcOrd="1" destOrd="0" presId="urn:microsoft.com/office/officeart/2005/8/layout/bProcess3"/>
    <dgm:cxn modelId="{72AB9230-D27F-4484-B97C-973116C6EFE8}" type="presOf" srcId="{E7BE220B-25ED-4A6E-94C6-FEE65CD41173}" destId="{07DEB126-F6FE-49E4-9884-A68626A57CDC}" srcOrd="0" destOrd="0" presId="urn:microsoft.com/office/officeart/2005/8/layout/bProcess3"/>
    <dgm:cxn modelId="{0094B6D3-D9C6-4532-91C8-57C13D9618B7}" type="presOf" srcId="{11AFD247-B39A-4E9E-9784-51DD5FB49B10}" destId="{7D628792-75C4-4731-8869-18FDE55AC7D3}" srcOrd="0" destOrd="0" presId="urn:microsoft.com/office/officeart/2005/8/layout/bProcess3"/>
    <dgm:cxn modelId="{7277AE46-49CE-4F80-8816-64D51107A78F}" type="presOf" srcId="{3AFF02F5-C1DC-452B-ACBA-B991B909DBB1}" destId="{2AEFC1B7-4D7F-4091-B640-DFA89498BF37}" srcOrd="1" destOrd="0" presId="urn:microsoft.com/office/officeart/2005/8/layout/bProcess3"/>
    <dgm:cxn modelId="{E01E27BF-0376-4F58-9E5A-0D0FD05C1DBC}" srcId="{F952566E-93B1-4839-8156-E82577832907}" destId="{11AFD247-B39A-4E9E-9784-51DD5FB49B10}" srcOrd="5" destOrd="0" parTransId="{885F97DA-32EF-4A31-B8E9-39F65F4BF789}" sibTransId="{40D173F9-C2C6-4F6E-BC63-567BB0EC3325}"/>
    <dgm:cxn modelId="{4A310E73-4136-4164-9D50-6E240F1F876C}" type="presOf" srcId="{FCBFD353-9693-4974-ACDA-25ED32FBB4AD}" destId="{D71B0301-2690-48D6-BB1D-E55AA0F2EE45}" srcOrd="0" destOrd="0" presId="urn:microsoft.com/office/officeart/2005/8/layout/bProcess3"/>
    <dgm:cxn modelId="{E073B363-4961-48F2-9004-CBD04790B69A}" type="presOf" srcId="{0408F477-9F7D-4B54-8954-DAE4E3F548EF}" destId="{14AB0892-649C-4B5D-AC93-AB5F53C452D0}" srcOrd="0" destOrd="0" presId="urn:microsoft.com/office/officeart/2005/8/layout/bProcess3"/>
    <dgm:cxn modelId="{003467DB-DD58-404A-8971-7756D5591B91}" srcId="{F952566E-93B1-4839-8156-E82577832907}" destId="{73A1AD03-40F6-45E1-81AB-8F2F7CC469C9}" srcOrd="4" destOrd="0" parTransId="{37BDFEC0-FE42-432E-B0BC-2B775ECD3C13}" sibTransId="{E0332979-666D-4FE9-BF08-BF1D7D24BDAC}"/>
    <dgm:cxn modelId="{A3CC532C-4D47-4AEE-96CF-8782AD40F621}" srcId="{F952566E-93B1-4839-8156-E82577832907}" destId="{33C51D29-F083-466F-A3D3-4A69DE7D35AA}" srcOrd="0" destOrd="0" parTransId="{EAB746D9-D6AD-4132-AA8D-CE268F321607}" sibTransId="{99364FDF-4E87-4FA5-A827-B9B607A921C2}"/>
    <dgm:cxn modelId="{BCA822AF-82B1-4F13-ABCC-D0F03FC2E84E}" type="presOf" srcId="{0408F477-9F7D-4B54-8954-DAE4E3F548EF}" destId="{566A9A21-E24B-418E-B7B4-22F6AA569021}" srcOrd="1" destOrd="0" presId="urn:microsoft.com/office/officeart/2005/8/layout/bProcess3"/>
    <dgm:cxn modelId="{DECE1FCF-AED0-4D7B-AA68-B5C448107A9A}" srcId="{F952566E-93B1-4839-8156-E82577832907}" destId="{A521541B-601D-44BB-9D14-BD17375D9126}" srcOrd="8" destOrd="0" parTransId="{43868223-C1C8-46B3-95D7-0354A42388CB}" sibTransId="{4FA35C95-287F-4B23-A0BA-AA4FAA826788}"/>
    <dgm:cxn modelId="{46FF8C47-D243-432F-B027-FA42234FB52B}" type="presOf" srcId="{73A1AD03-40F6-45E1-81AB-8F2F7CC469C9}" destId="{B7B3E78D-5147-43BA-B7C0-ADF36FBE9435}" srcOrd="0" destOrd="0" presId="urn:microsoft.com/office/officeart/2005/8/layout/bProcess3"/>
    <dgm:cxn modelId="{B6A62D42-33B9-4F5C-A1C6-12932B664C60}" type="presOf" srcId="{F952566E-93B1-4839-8156-E82577832907}" destId="{AC5E54F8-1CCF-4FF6-B511-6B2B709A7A14}" srcOrd="0" destOrd="0" presId="urn:microsoft.com/office/officeart/2005/8/layout/bProcess3"/>
    <dgm:cxn modelId="{02DA6D8F-89BF-4F93-A9A6-CF1000725A2C}" type="presOf" srcId="{40D173F9-C2C6-4F6E-BC63-567BB0EC3325}" destId="{4E36E86A-7C3E-4F0F-AE04-AF7D06BAF4E3}" srcOrd="1" destOrd="0" presId="urn:microsoft.com/office/officeart/2005/8/layout/bProcess3"/>
    <dgm:cxn modelId="{01343271-B609-40FF-BB34-AE2E2B65C533}" type="presOf" srcId="{33C51D29-F083-466F-A3D3-4A69DE7D35AA}" destId="{A40CA7B2-3B19-40AC-9B34-76C50BFC36B4}" srcOrd="0" destOrd="0" presId="urn:microsoft.com/office/officeart/2005/8/layout/bProcess3"/>
    <dgm:cxn modelId="{543B28FD-D782-4FEF-A246-88DE704C35DE}" type="presOf" srcId="{2367E91E-68B1-4142-A3B0-17CC72B42B3B}" destId="{873060B1-38C4-46FF-B1F8-94FE9F6426FB}" srcOrd="0" destOrd="0" presId="urn:microsoft.com/office/officeart/2005/8/layout/bProcess3"/>
    <dgm:cxn modelId="{EACEAA4E-E2B0-47DA-A9E7-69E4202CF2E2}" srcId="{F952566E-93B1-4839-8156-E82577832907}" destId="{7536F606-ED25-4E94-87C6-7BC181680A36}" srcOrd="2" destOrd="0" parTransId="{2A0DA4BC-FC11-4E97-982B-103172E9FDC8}" sibTransId="{0408F477-9F7D-4B54-8954-DAE4E3F548EF}"/>
    <dgm:cxn modelId="{1BB14838-34DF-477A-B3E7-4F3E6EE81489}" type="presOf" srcId="{99364FDF-4E87-4FA5-A827-B9B607A921C2}" destId="{FB899644-3DF2-4798-B9BE-BD6C62CD4633}" srcOrd="0" destOrd="0" presId="urn:microsoft.com/office/officeart/2005/8/layout/bProcess3"/>
    <dgm:cxn modelId="{1F3B1447-3F84-491C-91AB-CB1D83061782}" type="presOf" srcId="{E0F5A348-4F48-4C42-B2D6-CABED0DB6260}" destId="{A99517F9-3F18-48AF-B96C-BC4F29B341A2}" srcOrd="0" destOrd="0" presId="urn:microsoft.com/office/officeart/2005/8/layout/bProcess3"/>
    <dgm:cxn modelId="{135F82C0-439B-427A-A0E3-3D54B06ABCB2}" type="presOf" srcId="{3AFF02F5-C1DC-452B-ACBA-B991B909DBB1}" destId="{7456B952-84A9-455C-A693-8891A979D79E}" srcOrd="0" destOrd="0" presId="urn:microsoft.com/office/officeart/2005/8/layout/bProcess3"/>
    <dgm:cxn modelId="{F0AAA22E-2C7E-4423-B65E-D00739019B6C}" type="presParOf" srcId="{AC5E54F8-1CCF-4FF6-B511-6B2B709A7A14}" destId="{A40CA7B2-3B19-40AC-9B34-76C50BFC36B4}" srcOrd="0" destOrd="0" presId="urn:microsoft.com/office/officeart/2005/8/layout/bProcess3"/>
    <dgm:cxn modelId="{D804F27F-577D-4B59-B68C-AE4686C42C2D}" type="presParOf" srcId="{AC5E54F8-1CCF-4FF6-B511-6B2B709A7A14}" destId="{FB899644-3DF2-4798-B9BE-BD6C62CD4633}" srcOrd="1" destOrd="0" presId="urn:microsoft.com/office/officeart/2005/8/layout/bProcess3"/>
    <dgm:cxn modelId="{9B7B1395-9D06-4EA6-90A3-CB3FE8A79B31}" type="presParOf" srcId="{FB899644-3DF2-4798-B9BE-BD6C62CD4633}" destId="{B67E56F4-26C4-445A-ADA5-08576D8E6331}" srcOrd="0" destOrd="0" presId="urn:microsoft.com/office/officeart/2005/8/layout/bProcess3"/>
    <dgm:cxn modelId="{8C264E0F-F410-47FE-841E-1D23D9A33973}" type="presParOf" srcId="{AC5E54F8-1CCF-4FF6-B511-6B2B709A7A14}" destId="{A99517F9-3F18-48AF-B96C-BC4F29B341A2}" srcOrd="2" destOrd="0" presId="urn:microsoft.com/office/officeart/2005/8/layout/bProcess3"/>
    <dgm:cxn modelId="{FD7E327A-105D-493E-8DF7-BB839CD29A2D}" type="presParOf" srcId="{AC5E54F8-1CCF-4FF6-B511-6B2B709A7A14}" destId="{3421BBAB-F8A9-4D30-84FF-B4E095542492}" srcOrd="3" destOrd="0" presId="urn:microsoft.com/office/officeart/2005/8/layout/bProcess3"/>
    <dgm:cxn modelId="{A7482F36-5FD3-47E6-9122-98C65A8D0CBF}" type="presParOf" srcId="{3421BBAB-F8A9-4D30-84FF-B4E095542492}" destId="{DE5AC263-19F4-483C-846B-8C2A7BF333C4}" srcOrd="0" destOrd="0" presId="urn:microsoft.com/office/officeart/2005/8/layout/bProcess3"/>
    <dgm:cxn modelId="{51A9DC0C-5BBD-4E82-9F51-4EBB869C8360}" type="presParOf" srcId="{AC5E54F8-1CCF-4FF6-B511-6B2B709A7A14}" destId="{C6C8C923-A774-4565-B01F-D389A9D230EF}" srcOrd="4" destOrd="0" presId="urn:microsoft.com/office/officeart/2005/8/layout/bProcess3"/>
    <dgm:cxn modelId="{BA1065AE-C4B4-434E-86D1-1543D1CB317C}" type="presParOf" srcId="{AC5E54F8-1CCF-4FF6-B511-6B2B709A7A14}" destId="{14AB0892-649C-4B5D-AC93-AB5F53C452D0}" srcOrd="5" destOrd="0" presId="urn:microsoft.com/office/officeart/2005/8/layout/bProcess3"/>
    <dgm:cxn modelId="{B1270172-BE78-4DCB-A4F3-3A3E5FCA53A8}" type="presParOf" srcId="{14AB0892-649C-4B5D-AC93-AB5F53C452D0}" destId="{566A9A21-E24B-418E-B7B4-22F6AA569021}" srcOrd="0" destOrd="0" presId="urn:microsoft.com/office/officeart/2005/8/layout/bProcess3"/>
    <dgm:cxn modelId="{880BFB59-98C1-4D9D-A62A-C19E3763252F}" type="presParOf" srcId="{AC5E54F8-1CCF-4FF6-B511-6B2B709A7A14}" destId="{D71B0301-2690-48D6-BB1D-E55AA0F2EE45}" srcOrd="6" destOrd="0" presId="urn:microsoft.com/office/officeart/2005/8/layout/bProcess3"/>
    <dgm:cxn modelId="{6A4B2F7F-FB40-4A70-B61C-32B927C1E64E}" type="presParOf" srcId="{AC5E54F8-1CCF-4FF6-B511-6B2B709A7A14}" destId="{873060B1-38C4-46FF-B1F8-94FE9F6426FB}" srcOrd="7" destOrd="0" presId="urn:microsoft.com/office/officeart/2005/8/layout/bProcess3"/>
    <dgm:cxn modelId="{4D0646E0-827D-47D5-BA9F-C5FAB304ED0A}" type="presParOf" srcId="{873060B1-38C4-46FF-B1F8-94FE9F6426FB}" destId="{D7CC5CF7-6FA2-4674-8E91-828CEB612A77}" srcOrd="0" destOrd="0" presId="urn:microsoft.com/office/officeart/2005/8/layout/bProcess3"/>
    <dgm:cxn modelId="{7DDBDE5D-59D3-4370-B77F-60DFF9382045}" type="presParOf" srcId="{AC5E54F8-1CCF-4FF6-B511-6B2B709A7A14}" destId="{B7B3E78D-5147-43BA-B7C0-ADF36FBE9435}" srcOrd="8" destOrd="0" presId="urn:microsoft.com/office/officeart/2005/8/layout/bProcess3"/>
    <dgm:cxn modelId="{486D77D5-729B-4756-AF6E-32D0B652DD05}" type="presParOf" srcId="{AC5E54F8-1CCF-4FF6-B511-6B2B709A7A14}" destId="{86CBC366-DAE1-4222-A464-360DA47C4E94}" srcOrd="9" destOrd="0" presId="urn:microsoft.com/office/officeart/2005/8/layout/bProcess3"/>
    <dgm:cxn modelId="{AEEE648A-3FF2-4B2E-8652-6148260986F5}" type="presParOf" srcId="{86CBC366-DAE1-4222-A464-360DA47C4E94}" destId="{63DBAB29-6695-4708-AD05-82726CC97FCC}" srcOrd="0" destOrd="0" presId="urn:microsoft.com/office/officeart/2005/8/layout/bProcess3"/>
    <dgm:cxn modelId="{3AC9E790-3661-4D28-9049-4C343558E642}" type="presParOf" srcId="{AC5E54F8-1CCF-4FF6-B511-6B2B709A7A14}" destId="{7D628792-75C4-4731-8869-18FDE55AC7D3}" srcOrd="10" destOrd="0" presId="urn:microsoft.com/office/officeart/2005/8/layout/bProcess3"/>
    <dgm:cxn modelId="{5DB56ED0-951C-494A-87D2-613B48A46C08}" type="presParOf" srcId="{AC5E54F8-1CCF-4FF6-B511-6B2B709A7A14}" destId="{F6201378-64A6-41F7-9ED1-908751CB5DA6}" srcOrd="11" destOrd="0" presId="urn:microsoft.com/office/officeart/2005/8/layout/bProcess3"/>
    <dgm:cxn modelId="{CA2C54AD-62C7-4063-BDE2-9404D217CD02}" type="presParOf" srcId="{F6201378-64A6-41F7-9ED1-908751CB5DA6}" destId="{4E36E86A-7C3E-4F0F-AE04-AF7D06BAF4E3}" srcOrd="0" destOrd="0" presId="urn:microsoft.com/office/officeart/2005/8/layout/bProcess3"/>
    <dgm:cxn modelId="{683EF69C-0F15-4D0F-B64E-67A402FC4FC0}" type="presParOf" srcId="{AC5E54F8-1CCF-4FF6-B511-6B2B709A7A14}" destId="{F1BB9FA6-31A7-4BDE-9F07-186682902CE5}" srcOrd="12" destOrd="0" presId="urn:microsoft.com/office/officeart/2005/8/layout/bProcess3"/>
    <dgm:cxn modelId="{B0243EB0-2AE4-4363-B171-52AEB441095E}" type="presParOf" srcId="{AC5E54F8-1CCF-4FF6-B511-6B2B709A7A14}" destId="{07DEB126-F6FE-49E4-9884-A68626A57CDC}" srcOrd="13" destOrd="0" presId="urn:microsoft.com/office/officeart/2005/8/layout/bProcess3"/>
    <dgm:cxn modelId="{8DCE97A9-449A-4C6C-B5ED-CA26EE7A8038}" type="presParOf" srcId="{07DEB126-F6FE-49E4-9884-A68626A57CDC}" destId="{06BAF511-8871-489D-9236-38AB3958C669}" srcOrd="0" destOrd="0" presId="urn:microsoft.com/office/officeart/2005/8/layout/bProcess3"/>
    <dgm:cxn modelId="{9A8F3C30-04C4-44A5-93FD-22B97C6C9892}" type="presParOf" srcId="{AC5E54F8-1CCF-4FF6-B511-6B2B709A7A14}" destId="{F432920C-1BA3-4549-BD59-869C5383F158}" srcOrd="14" destOrd="0" presId="urn:microsoft.com/office/officeart/2005/8/layout/bProcess3"/>
    <dgm:cxn modelId="{8BB5BE20-FF13-4D61-885E-48E63113C99B}" type="presParOf" srcId="{AC5E54F8-1CCF-4FF6-B511-6B2B709A7A14}" destId="{7456B952-84A9-455C-A693-8891A979D79E}" srcOrd="15" destOrd="0" presId="urn:microsoft.com/office/officeart/2005/8/layout/bProcess3"/>
    <dgm:cxn modelId="{456B2018-BE17-41E7-9604-0684FF2D6A23}" type="presParOf" srcId="{7456B952-84A9-455C-A693-8891A979D79E}" destId="{2AEFC1B7-4D7F-4091-B640-DFA89498BF37}" srcOrd="0" destOrd="0" presId="urn:microsoft.com/office/officeart/2005/8/layout/bProcess3"/>
    <dgm:cxn modelId="{089BF328-A70F-4F28-833F-2DE54540A886}" type="presParOf" srcId="{AC5E54F8-1CCF-4FF6-B511-6B2B709A7A14}" destId="{3C8B6921-97BF-4BCB-9B1F-ABC7A319A23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99644-3DF2-4798-B9BE-BD6C62CD4633}">
      <dsp:nvSpPr>
        <dsp:cNvPr id="0" name=""/>
        <dsp:cNvSpPr/>
      </dsp:nvSpPr>
      <dsp:spPr>
        <a:xfrm>
          <a:off x="2558681" y="703207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910" y="746058"/>
        <a:ext cx="28687" cy="5737"/>
      </dsp:txXfrm>
    </dsp:sp>
    <dsp:sp modelId="{A40CA7B2-3B19-40AC-9B34-76C50BFC36B4}">
      <dsp:nvSpPr>
        <dsp:cNvPr id="0" name=""/>
        <dsp:cNvSpPr/>
      </dsp:nvSpPr>
      <dsp:spPr>
        <a:xfrm>
          <a:off x="65936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1917</a:t>
          </a:r>
          <a:r>
            <a:rPr lang="en-US" sz="1600" kern="1200" dirty="0" smtClean="0"/>
            <a:t>: Melvin Jones founded LCI.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65936" y="563"/>
        <a:ext cx="2494545" cy="1496727"/>
      </dsp:txXfrm>
    </dsp:sp>
    <dsp:sp modelId="{3421BBAB-F8A9-4D30-84FF-B4E095542492}">
      <dsp:nvSpPr>
        <dsp:cNvPr id="0" name=""/>
        <dsp:cNvSpPr/>
      </dsp:nvSpPr>
      <dsp:spPr>
        <a:xfrm>
          <a:off x="5626972" y="703207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4201" y="746058"/>
        <a:ext cx="28687" cy="5737"/>
      </dsp:txXfrm>
    </dsp:sp>
    <dsp:sp modelId="{A99517F9-3F18-48AF-B96C-BC4F29B341A2}">
      <dsp:nvSpPr>
        <dsp:cNvPr id="0" name=""/>
        <dsp:cNvSpPr/>
      </dsp:nvSpPr>
      <dsp:spPr>
        <a:xfrm>
          <a:off x="3134227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1920</a:t>
          </a:r>
          <a:r>
            <a:rPr lang="en-US" sz="1600" kern="1200" dirty="0" smtClean="0"/>
            <a:t>: LCI becomes international with Canadian club.</a:t>
          </a:r>
          <a:endParaRPr lang="en-US" sz="1600" kern="1200" dirty="0"/>
        </a:p>
      </dsp:txBody>
      <dsp:txXfrm>
        <a:off x="3134227" y="563"/>
        <a:ext cx="2494545" cy="1496727"/>
      </dsp:txXfrm>
    </dsp:sp>
    <dsp:sp modelId="{14AB0892-649C-4B5D-AC93-AB5F53C452D0}">
      <dsp:nvSpPr>
        <dsp:cNvPr id="0" name=""/>
        <dsp:cNvSpPr/>
      </dsp:nvSpPr>
      <dsp:spPr>
        <a:xfrm>
          <a:off x="1313209" y="1495490"/>
          <a:ext cx="6136581" cy="543145"/>
        </a:xfrm>
        <a:custGeom>
          <a:avLst/>
          <a:gdLst/>
          <a:ahLst/>
          <a:cxnLst/>
          <a:rect l="0" t="0" r="0" b="0"/>
          <a:pathLst>
            <a:path>
              <a:moveTo>
                <a:pt x="6136581" y="0"/>
              </a:moveTo>
              <a:lnTo>
                <a:pt x="6136581" y="288672"/>
              </a:lnTo>
              <a:lnTo>
                <a:pt x="0" y="288672"/>
              </a:lnTo>
              <a:lnTo>
                <a:pt x="0" y="543145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7416" y="1764194"/>
        <a:ext cx="308167" cy="5737"/>
      </dsp:txXfrm>
    </dsp:sp>
    <dsp:sp modelId="{C6C8C923-A774-4565-B01F-D389A9D230EF}">
      <dsp:nvSpPr>
        <dsp:cNvPr id="0" name=""/>
        <dsp:cNvSpPr/>
      </dsp:nvSpPr>
      <dsp:spPr>
        <a:xfrm>
          <a:off x="6202518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1925</a:t>
          </a:r>
          <a:r>
            <a:rPr lang="en-US" sz="1600" kern="1200" dirty="0" smtClean="0"/>
            <a:t>: Helen Keller challenged Lions to become “knights of the blind.”</a:t>
          </a:r>
          <a:endParaRPr lang="en-US" sz="1600" kern="1200" dirty="0"/>
        </a:p>
      </dsp:txBody>
      <dsp:txXfrm>
        <a:off x="6202518" y="563"/>
        <a:ext cx="2494545" cy="1496727"/>
      </dsp:txXfrm>
    </dsp:sp>
    <dsp:sp modelId="{873060B1-38C4-46FF-B1F8-94FE9F6426FB}">
      <dsp:nvSpPr>
        <dsp:cNvPr id="0" name=""/>
        <dsp:cNvSpPr/>
      </dsp:nvSpPr>
      <dsp:spPr>
        <a:xfrm>
          <a:off x="2558681" y="2773680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910" y="2816531"/>
        <a:ext cx="28687" cy="5737"/>
      </dsp:txXfrm>
    </dsp:sp>
    <dsp:sp modelId="{D71B0301-2690-48D6-BB1D-E55AA0F2EE45}">
      <dsp:nvSpPr>
        <dsp:cNvPr id="0" name=""/>
        <dsp:cNvSpPr/>
      </dsp:nvSpPr>
      <dsp:spPr>
        <a:xfrm>
          <a:off x="65936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1945</a:t>
          </a:r>
          <a:r>
            <a:rPr lang="en-US" sz="1600" kern="1200" dirty="0" smtClean="0"/>
            <a:t>: LCI helped draft the United Nations Charter.</a:t>
          </a:r>
          <a:endParaRPr lang="en-US" sz="1600" kern="1200" dirty="0"/>
        </a:p>
      </dsp:txBody>
      <dsp:txXfrm>
        <a:off x="65936" y="2071036"/>
        <a:ext cx="2494545" cy="1496727"/>
      </dsp:txXfrm>
    </dsp:sp>
    <dsp:sp modelId="{86CBC366-DAE1-4222-A464-360DA47C4E94}">
      <dsp:nvSpPr>
        <dsp:cNvPr id="0" name=""/>
        <dsp:cNvSpPr/>
      </dsp:nvSpPr>
      <dsp:spPr>
        <a:xfrm>
          <a:off x="5626972" y="2773680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4201" y="2816531"/>
        <a:ext cx="28687" cy="5737"/>
      </dsp:txXfrm>
    </dsp:sp>
    <dsp:sp modelId="{B7B3E78D-5147-43BA-B7C0-ADF36FBE9435}">
      <dsp:nvSpPr>
        <dsp:cNvPr id="0" name=""/>
        <dsp:cNvSpPr/>
      </dsp:nvSpPr>
      <dsp:spPr>
        <a:xfrm>
          <a:off x="3134227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1957</a:t>
          </a:r>
          <a:r>
            <a:rPr lang="en-US" sz="1600" kern="1200" dirty="0" smtClean="0"/>
            <a:t>: The Leo Club Program is created.</a:t>
          </a:r>
          <a:endParaRPr lang="en-US" sz="1600" kern="1200" dirty="0"/>
        </a:p>
      </dsp:txBody>
      <dsp:txXfrm>
        <a:off x="3134227" y="2071036"/>
        <a:ext cx="2494545" cy="1496727"/>
      </dsp:txXfrm>
    </dsp:sp>
    <dsp:sp modelId="{F6201378-64A6-41F7-9ED1-908751CB5DA6}">
      <dsp:nvSpPr>
        <dsp:cNvPr id="0" name=""/>
        <dsp:cNvSpPr/>
      </dsp:nvSpPr>
      <dsp:spPr>
        <a:xfrm>
          <a:off x="1313209" y="3565963"/>
          <a:ext cx="6136581" cy="543145"/>
        </a:xfrm>
        <a:custGeom>
          <a:avLst/>
          <a:gdLst/>
          <a:ahLst/>
          <a:cxnLst/>
          <a:rect l="0" t="0" r="0" b="0"/>
          <a:pathLst>
            <a:path>
              <a:moveTo>
                <a:pt x="6136581" y="0"/>
              </a:moveTo>
              <a:lnTo>
                <a:pt x="6136581" y="288672"/>
              </a:lnTo>
              <a:lnTo>
                <a:pt x="0" y="288672"/>
              </a:lnTo>
              <a:lnTo>
                <a:pt x="0" y="543145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27416" y="3834667"/>
        <a:ext cx="308167" cy="5737"/>
      </dsp:txXfrm>
    </dsp:sp>
    <dsp:sp modelId="{7D628792-75C4-4731-8869-18FDE55AC7D3}">
      <dsp:nvSpPr>
        <dsp:cNvPr id="0" name=""/>
        <dsp:cNvSpPr/>
      </dsp:nvSpPr>
      <dsp:spPr>
        <a:xfrm>
          <a:off x="6202518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1968</a:t>
          </a:r>
          <a:r>
            <a:rPr lang="en-US" sz="1600" kern="1200" dirty="0" smtClean="0"/>
            <a:t>: The Lions Clubs International Foundation is established.</a:t>
          </a:r>
          <a:endParaRPr lang="en-US" sz="1600" kern="1200" dirty="0"/>
        </a:p>
      </dsp:txBody>
      <dsp:txXfrm>
        <a:off x="6202518" y="2071036"/>
        <a:ext cx="2494545" cy="1496727"/>
      </dsp:txXfrm>
    </dsp:sp>
    <dsp:sp modelId="{07DEB126-F6FE-49E4-9884-A68626A57CDC}">
      <dsp:nvSpPr>
        <dsp:cNvPr id="0" name=""/>
        <dsp:cNvSpPr/>
      </dsp:nvSpPr>
      <dsp:spPr>
        <a:xfrm>
          <a:off x="2558681" y="4844152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15910" y="4887003"/>
        <a:ext cx="28687" cy="5737"/>
      </dsp:txXfrm>
    </dsp:sp>
    <dsp:sp modelId="{F1BB9FA6-31A7-4BDE-9F07-186682902CE5}">
      <dsp:nvSpPr>
        <dsp:cNvPr id="0" name=""/>
        <dsp:cNvSpPr/>
      </dsp:nvSpPr>
      <dsp:spPr>
        <a:xfrm>
          <a:off x="65936" y="4141509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1987: LCI became the first service club organization to admit women as members.</a:t>
          </a:r>
          <a:endParaRPr lang="en-US" sz="1600" kern="1200" dirty="0"/>
        </a:p>
      </dsp:txBody>
      <dsp:txXfrm>
        <a:off x="65936" y="4141509"/>
        <a:ext cx="2494545" cy="1496727"/>
      </dsp:txXfrm>
    </dsp:sp>
    <dsp:sp modelId="{7456B952-84A9-455C-A693-8891A979D79E}">
      <dsp:nvSpPr>
        <dsp:cNvPr id="0" name=""/>
        <dsp:cNvSpPr/>
      </dsp:nvSpPr>
      <dsp:spPr>
        <a:xfrm>
          <a:off x="5626972" y="4844152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4201" y="4887003"/>
        <a:ext cx="28687" cy="5737"/>
      </dsp:txXfrm>
    </dsp:sp>
    <dsp:sp modelId="{F432920C-1BA3-4549-BD59-869C5383F158}">
      <dsp:nvSpPr>
        <dsp:cNvPr id="0" name=""/>
        <dsp:cNvSpPr/>
      </dsp:nvSpPr>
      <dsp:spPr>
        <a:xfrm>
          <a:off x="3134227" y="4141509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1990</a:t>
          </a:r>
          <a:r>
            <a:rPr lang="en-US" sz="1600" kern="1200" dirty="0" smtClean="0"/>
            <a:t>: </a:t>
          </a:r>
          <a:r>
            <a:rPr lang="en-US" sz="1600" kern="1200" dirty="0" err="1" smtClean="0"/>
            <a:t>SightFirst</a:t>
          </a:r>
          <a:r>
            <a:rPr lang="en-US" sz="1600" kern="1200" dirty="0" smtClean="0"/>
            <a:t> is launched.</a:t>
          </a:r>
          <a:endParaRPr lang="en-US" sz="1600" kern="1200" dirty="0"/>
        </a:p>
      </dsp:txBody>
      <dsp:txXfrm>
        <a:off x="3134227" y="4141509"/>
        <a:ext cx="2494545" cy="1496727"/>
      </dsp:txXfrm>
    </dsp:sp>
    <dsp:sp modelId="{3C8B6921-97BF-4BCB-9B1F-ABC7A319A23E}">
      <dsp:nvSpPr>
        <dsp:cNvPr id="0" name=""/>
        <dsp:cNvSpPr/>
      </dsp:nvSpPr>
      <dsp:spPr>
        <a:xfrm>
          <a:off x="6202518" y="4141509"/>
          <a:ext cx="247628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Today</a:t>
          </a:r>
          <a:r>
            <a:rPr lang="en-US" sz="1600" kern="1200" dirty="0" smtClean="0"/>
            <a:t>: </a:t>
          </a:r>
          <a:r>
            <a:rPr lang="en-US" sz="1600" kern="1200" smtClean="0"/>
            <a:t>Our international network has grown to include more </a:t>
          </a:r>
          <a:r>
            <a:rPr lang="en-US" sz="1600" kern="1200" dirty="0" smtClean="0"/>
            <a:t>than 200 countries and geographic areas.</a:t>
          </a:r>
          <a:endParaRPr lang="en-US" sz="1600" kern="1200" dirty="0"/>
        </a:p>
      </dsp:txBody>
      <dsp:txXfrm>
        <a:off x="6202518" y="4141509"/>
        <a:ext cx="2476285" cy="1496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B6CD2-FB8A-4F8C-B206-B41AB6B9E6FA}" type="datetimeFigureOut">
              <a:rPr lang="en-US" smtClean="0"/>
              <a:pPr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8CB218-6248-4E90-A305-D08BD6F16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Trainer Tip:</a:t>
            </a:r>
            <a:r>
              <a:rPr lang="en-US" b="1" baseline="0" dirty="0" smtClean="0"/>
              <a:t> </a:t>
            </a:r>
            <a:r>
              <a:rPr lang="en-US" dirty="0" smtClean="0"/>
              <a:t>Enter other information as you see fit</a:t>
            </a:r>
            <a:r>
              <a:rPr lang="en-US" baseline="0" dirty="0" smtClean="0"/>
              <a:t>, such as the name of the New Member Orientation trainer.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Trainer Tip: </a:t>
            </a:r>
            <a:r>
              <a:rPr lang="en-US" baseline="0" dirty="0" smtClean="0"/>
              <a:t>Consider adding photos from the projects to the slide if they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Trainer Tip: </a:t>
            </a:r>
            <a:r>
              <a:rPr lang="en-US" baseline="0" dirty="0" smtClean="0"/>
              <a:t>Add any additional meeting information you feel is important.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Trainer Tip: </a:t>
            </a:r>
            <a:r>
              <a:rPr lang="en-US" dirty="0" smtClean="0"/>
              <a:t>Explain that</a:t>
            </a:r>
            <a:r>
              <a:rPr lang="en-US" baseline="0" dirty="0" smtClean="0"/>
              <a:t> the activities budget consists of funds raised form the public through club projects and may only be expended to satisfy a community or public need. The administrative budget is what finances club operations and comes mostly from club dues.</a:t>
            </a:r>
            <a:endParaRPr lang="en-US" b="1" dirty="0" smtClean="0"/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r>
              <a:rPr lang="en-US" b="1" dirty="0" smtClean="0"/>
              <a:t>Trainer Tip: </a:t>
            </a:r>
            <a:r>
              <a:rPr lang="en-US" b="0" dirty="0" smtClean="0"/>
              <a:t>Consider adding </a:t>
            </a:r>
            <a:r>
              <a:rPr lang="en-US" dirty="0" smtClean="0"/>
              <a:t>additional information about your district and multiple district, such as the district governor’s name and the boundaries of your district and multiple district.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Trainer Tip:</a:t>
            </a:r>
            <a:r>
              <a:rPr lang="en-US" b="1" baseline="0" dirty="0" smtClean="0"/>
              <a:t> </a:t>
            </a:r>
            <a:r>
              <a:rPr lang="en-US" dirty="0" smtClean="0"/>
              <a:t>Edit this slide as you see fit. Remove things that don’t apply to your club, or add things that are not currently</a:t>
            </a:r>
            <a:r>
              <a:rPr lang="en-US" baseline="0" dirty="0" smtClean="0"/>
              <a:t> included.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Trainer Tip: </a:t>
            </a:r>
            <a:r>
              <a:rPr lang="en-US" b="0" dirty="0" smtClean="0"/>
              <a:t>Add the </a:t>
            </a:r>
            <a:r>
              <a:rPr lang="en-US" b="0" baseline="0" dirty="0" smtClean="0"/>
              <a:t>names of the current club officers. Add or remove bullet points if your club has different officers than those listed.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co background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1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co background 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Presentation Title Here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o background 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Presentation Title Here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co background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300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4343401"/>
            <a:ext cx="8534400" cy="762000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500" b="0" dirty="0" smtClean="0">
                <a:solidFill>
                  <a:srgbClr val="00338D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4800" y="2552700"/>
            <a:ext cx="85344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685800"/>
            <a:ext cx="8839200" cy="5791200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Bann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2438400"/>
            <a:ext cx="8839200" cy="4038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91440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815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 rot="5400000">
            <a:off x="1599409" y="3581401"/>
            <a:ext cx="5944391" cy="793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685800"/>
            <a:ext cx="4419600" cy="5791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1600200" y="3581400"/>
            <a:ext cx="5943600" cy="1588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8200" y="685800"/>
            <a:ext cx="4343400" cy="5791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co background 4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58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338D"/>
                </a:solidFill>
              </a:rPr>
              <a:pPr algn="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Lions Clubs International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 smtClean="0">
                <a:solidFill>
                  <a:srgbClr val="00338D"/>
                </a:solidFill>
              </a:rPr>
              <a:t>New Member Orientation</a:t>
            </a:r>
            <a:endParaRPr lang="en-US" sz="1000" baseline="0" dirty="0">
              <a:solidFill>
                <a:srgbClr val="0033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24" r:id="rId4"/>
    <p:sldLayoutId id="2147483716" r:id="rId5"/>
    <p:sldLayoutId id="2147483720" r:id="rId6"/>
    <p:sldLayoutId id="2147483717" r:id="rId7"/>
    <p:sldLayoutId id="2147483721" r:id="rId8"/>
    <p:sldLayoutId id="2147483718" r:id="rId9"/>
    <p:sldLayoutId id="2147483719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0" dirty="0" smtClean="0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○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▫"/>
        <a:defRPr sz="1800">
          <a:solidFill>
            <a:schemeClr val="tx1"/>
          </a:solidFill>
          <a:latin typeface="+mn-lt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tabLst>
          <a:tab pos="2058988" algn="l"/>
        </a:tabLst>
        <a:defRPr sz="1600">
          <a:solidFill>
            <a:schemeClr val="tx1"/>
          </a:solidFill>
          <a:latin typeface="+mn-lt"/>
        </a:defRPr>
      </a:lvl5pPr>
      <a:lvl6pPr marL="22860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New Member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[Insert Club Name Here]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Officers are elected annually</a:t>
            </a:r>
          </a:p>
          <a:p>
            <a:r>
              <a:rPr lang="en-US" dirty="0" smtClean="0"/>
              <a:t>Club president appoints a nomination committee in March</a:t>
            </a:r>
          </a:p>
          <a:p>
            <a:r>
              <a:rPr lang="en-US" dirty="0" smtClean="0"/>
              <a:t>The nomination committee selects candidates</a:t>
            </a:r>
          </a:p>
          <a:p>
            <a:r>
              <a:rPr lang="en-US" dirty="0" smtClean="0"/>
              <a:t>The club votes on in April</a:t>
            </a:r>
          </a:p>
          <a:p>
            <a:r>
              <a:rPr lang="en-US" dirty="0" smtClean="0"/>
              <a:t>The term begins July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Service and Fundraising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[List the service projects your club is involved in.]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When:</a:t>
            </a:r>
          </a:p>
          <a:p>
            <a:r>
              <a:rPr lang="en-US" dirty="0" smtClean="0"/>
              <a:t>Where: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Dues and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Dues  </a:t>
            </a:r>
          </a:p>
          <a:p>
            <a:pPr lvl="1"/>
            <a:r>
              <a:rPr lang="en-US" dirty="0" smtClean="0"/>
              <a:t>Club dues:</a:t>
            </a:r>
          </a:p>
          <a:p>
            <a:pPr lvl="1"/>
            <a:r>
              <a:rPr lang="en-US" dirty="0" smtClean="0"/>
              <a:t>District and multiple district dues:</a:t>
            </a:r>
          </a:p>
          <a:p>
            <a:pPr lvl="1"/>
            <a:r>
              <a:rPr lang="en-US" dirty="0" smtClean="0"/>
              <a:t>International dues: US$41 (for the 2012-2013 fiscal year) and US$43 per year thereafter.</a:t>
            </a:r>
          </a:p>
          <a:p>
            <a:endParaRPr lang="en-US" dirty="0" smtClean="0"/>
          </a:p>
          <a:p>
            <a:r>
              <a:rPr lang="en-US" dirty="0" smtClean="0"/>
              <a:t>Activities Budget</a:t>
            </a:r>
          </a:p>
          <a:p>
            <a:r>
              <a:rPr lang="en-US" dirty="0" smtClean="0"/>
              <a:t>Administrative Budget</a:t>
            </a:r>
          </a:p>
        </p:txBody>
      </p:sp>
      <p:pic>
        <p:nvPicPr>
          <p:cNvPr id="30722" name="Picture 2" descr="C:\DOCUME~1\KHeyne\LOCALS~1\Temp\Temporary Internet Files\Content.IE5\F0WJ0XYM\MP900430936[1].jpg"/>
          <p:cNvPicPr>
            <a:picLocks noChangeAspect="1" noChangeArrowheads="1"/>
          </p:cNvPicPr>
          <p:nvPr/>
        </p:nvPicPr>
        <p:blipFill>
          <a:blip r:embed="rId3"/>
          <a:srcRect l="6792" t="12245" r="13061" b="8163"/>
          <a:stretch>
            <a:fillRect/>
          </a:stretch>
        </p:blipFill>
        <p:spPr bwMode="auto">
          <a:xfrm>
            <a:off x="4114800" y="3048000"/>
            <a:ext cx="4495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How We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[List all forms of club communication including newsletters, e-mails, Facebook page, Web site etc.]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District and Multiple District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61032" y="2604806"/>
            <a:ext cx="8421936" cy="164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Organizational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750 districts with 35 or more clubs and at least 1,250 members in each district.</a:t>
            </a:r>
          </a:p>
          <a:p>
            <a:pPr lvl="1"/>
            <a:r>
              <a:rPr lang="en-US" dirty="0" smtClean="0"/>
              <a:t>Each district has a district governor</a:t>
            </a:r>
          </a:p>
          <a:p>
            <a:r>
              <a:rPr lang="en-US" dirty="0" smtClean="0"/>
              <a:t>Multiple districts are formed by two or more districts within a territory.</a:t>
            </a:r>
          </a:p>
          <a:p>
            <a:r>
              <a:rPr lang="en-US" dirty="0" smtClean="0"/>
              <a:t>Our Multiple District: </a:t>
            </a:r>
            <a:endParaRPr lang="en-US" dirty="0"/>
          </a:p>
          <a:p>
            <a:r>
              <a:rPr lang="en-US" dirty="0" smtClean="0"/>
              <a:t>Our District: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District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conventions are held to:</a:t>
            </a:r>
          </a:p>
          <a:p>
            <a:pPr lvl="1"/>
            <a:r>
              <a:rPr lang="en-US" dirty="0" smtClean="0"/>
              <a:t>Develop fellowship among the Lions of the district</a:t>
            </a:r>
          </a:p>
          <a:p>
            <a:pPr lvl="1"/>
            <a:r>
              <a:rPr lang="en-US" dirty="0" smtClean="0"/>
              <a:t>Conduct general district business</a:t>
            </a:r>
          </a:p>
          <a:p>
            <a:pPr lvl="1"/>
            <a:r>
              <a:rPr lang="en-US" dirty="0" smtClean="0"/>
              <a:t>Elect the district governor and other district-elected officers</a:t>
            </a:r>
          </a:p>
          <a:p>
            <a:pPr lvl="1"/>
            <a:r>
              <a:rPr lang="en-US" dirty="0" smtClean="0"/>
              <a:t>Conduct seminars</a:t>
            </a:r>
          </a:p>
          <a:p>
            <a:r>
              <a:rPr lang="en-US" dirty="0" smtClean="0"/>
              <a:t>[Insert information about this year’s district convention.]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How the District and Multiple District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[List all forms of district and multiple district communication including newsletters, Facebook page, e-mails, Web site etc.]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Lions Clubs International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61032" y="2604806"/>
            <a:ext cx="8421936" cy="164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New Member Orientation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member orientation is broken out into four sections:</a:t>
            </a:r>
          </a:p>
          <a:p>
            <a:pPr lvl="1"/>
            <a:r>
              <a:rPr lang="en-US" dirty="0" smtClean="0"/>
              <a:t>Who Lions Are</a:t>
            </a:r>
          </a:p>
          <a:p>
            <a:pPr lvl="1"/>
            <a:r>
              <a:rPr lang="en-US" dirty="0" smtClean="0"/>
              <a:t>Your Club</a:t>
            </a:r>
          </a:p>
          <a:p>
            <a:pPr lvl="1"/>
            <a:r>
              <a:rPr lang="en-US" dirty="0" smtClean="0"/>
              <a:t>District and Multiple District</a:t>
            </a:r>
          </a:p>
          <a:p>
            <a:pPr lvl="1"/>
            <a:r>
              <a:rPr lang="en-US" dirty="0" smtClean="0"/>
              <a:t>Lions Clubs International (LCI)</a:t>
            </a:r>
          </a:p>
        </p:txBody>
      </p:sp>
      <p:pic>
        <p:nvPicPr>
          <p:cNvPr id="9" name="Picture Placeholder 8" descr="LionsPPT_banner_1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175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52400" y="7620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8" name="Picture 2" descr="O:\Public Relations &amp; Communications\Common\Photos\Headquarters &amp; Historical\Melvin Jones w name.jpg"/>
          <p:cNvPicPr>
            <a:picLocks noChangeAspect="1" noChangeArrowheads="1"/>
          </p:cNvPicPr>
          <p:nvPr/>
        </p:nvPicPr>
        <p:blipFill>
          <a:blip r:embed="rId13" cstate="print"/>
          <a:srcRect l="22258" t="3565" r="11765" b="37334"/>
          <a:stretch>
            <a:fillRect/>
          </a:stretch>
        </p:blipFill>
        <p:spPr bwMode="auto">
          <a:xfrm>
            <a:off x="1981200" y="1600200"/>
            <a:ext cx="8659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Name and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official name of the association is “The International Association of Lions Clubs” or simply “Lions Clubs International.” </a:t>
            </a:r>
          </a:p>
          <a:p>
            <a:r>
              <a:rPr lang="en-US" dirty="0" smtClean="0"/>
              <a:t>The name Lions was chosen on a secret ballot over several others because the lion stood for strength, courage, fidelity and vital action.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CI_emblem_2C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505200"/>
            <a:ext cx="2850379" cy="26993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3276600"/>
            <a:ext cx="556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Lions logo consists of a gold “L” on a blue field surrounded by a gold circle. On either side of the circle is the profile of a Lion’s head, one looking back upon a proud past and the other looking optimistically toward the future. 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Organizational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officers implement policy and serve as inspirational leaders of the world’s Lions.</a:t>
            </a:r>
          </a:p>
          <a:p>
            <a:pPr lvl="1"/>
            <a:r>
              <a:rPr lang="en-US" dirty="0" smtClean="0"/>
              <a:t>International President:</a:t>
            </a:r>
          </a:p>
          <a:p>
            <a:pPr lvl="1"/>
            <a:r>
              <a:rPr lang="en-US" dirty="0" smtClean="0"/>
              <a:t>First Vice President:</a:t>
            </a:r>
          </a:p>
          <a:p>
            <a:pPr lvl="1"/>
            <a:r>
              <a:rPr lang="en-US" dirty="0" smtClean="0"/>
              <a:t>Second Vice President:</a:t>
            </a:r>
          </a:p>
          <a:p>
            <a:pPr lvl="1"/>
            <a:r>
              <a:rPr lang="en-US" dirty="0" smtClean="0"/>
              <a:t>Immediate Past President/LCIF Chairperson:</a:t>
            </a:r>
          </a:p>
          <a:p>
            <a:r>
              <a:rPr lang="en-US" dirty="0" smtClean="0"/>
              <a:t>The International Board of Directors is the governing body of the association.</a:t>
            </a:r>
          </a:p>
          <a:p>
            <a:pPr lvl="1"/>
            <a:r>
              <a:rPr lang="en-US" dirty="0" smtClean="0"/>
              <a:t>34 members and 8 board appointees</a:t>
            </a:r>
          </a:p>
          <a:p>
            <a:r>
              <a:rPr lang="en-US" dirty="0" smtClean="0"/>
              <a:t>The International Constitution and By-Laws govern the operations of the association and establish the rules by which the association is to function.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International Convention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 brings together thousands of Lions from around the world for a week of business, education, celebration and fellowship.</a:t>
            </a:r>
          </a:p>
          <a:p>
            <a:pPr marL="509588" lvl="1" indent="234950"/>
            <a:r>
              <a:rPr lang="en-US" sz="2400" dirty="0" smtClean="0"/>
              <a:t>2013: Hamburg</a:t>
            </a:r>
            <a:r>
              <a:rPr lang="en-US" sz="2400" smtClean="0"/>
              <a:t>, Germany</a:t>
            </a:r>
          </a:p>
          <a:p>
            <a:pPr marL="509588" lvl="1" indent="234950"/>
            <a:r>
              <a:rPr lang="en-US" sz="2400" dirty="0" smtClean="0"/>
              <a:t>2014: Toronto, ON, Canada. </a:t>
            </a:r>
          </a:p>
          <a:p>
            <a:pPr marL="509588" lvl="1" indent="234950"/>
            <a:r>
              <a:rPr lang="en-US" sz="2400" dirty="0" smtClean="0"/>
              <a:t>2015: Honolulu, Hawaii, USA. </a:t>
            </a:r>
          </a:p>
          <a:p>
            <a:pPr marL="509588" lvl="1" indent="234950"/>
            <a:r>
              <a:rPr lang="en-US" sz="2400" dirty="0" smtClean="0"/>
              <a:t>2016: Fukuoka, Japan. </a:t>
            </a:r>
          </a:p>
          <a:p>
            <a:pPr marL="744538" lvl="1" indent="-234950"/>
            <a:r>
              <a:rPr lang="en-US" sz="2400" dirty="0" smtClean="0"/>
              <a:t>2017: Chicago, Illinois, USA.  </a:t>
            </a:r>
          </a:p>
          <a:p>
            <a:pPr marL="744538" lvl="1" indent="58738">
              <a:spcBef>
                <a:spcPts val="0"/>
              </a:spcBef>
              <a:buNone/>
            </a:pPr>
            <a:r>
              <a:rPr lang="en-US" sz="2400" dirty="0" smtClean="0"/>
              <a:t>LCI returns to Chicago </a:t>
            </a:r>
          </a:p>
          <a:p>
            <a:pPr marL="744538" lvl="1" indent="58738">
              <a:spcBef>
                <a:spcPts val="0"/>
              </a:spcBef>
              <a:buNone/>
            </a:pPr>
            <a:r>
              <a:rPr lang="en-US" sz="2400" dirty="0" smtClean="0"/>
              <a:t>to celebrating its 100th </a:t>
            </a:r>
          </a:p>
          <a:p>
            <a:pPr marL="744538" lvl="1" indent="58738">
              <a:spcBef>
                <a:spcPts val="0"/>
              </a:spcBef>
              <a:buNone/>
            </a:pPr>
            <a:r>
              <a:rPr lang="en-US" sz="2400" dirty="0" smtClean="0"/>
              <a:t>Anniversary!</a:t>
            </a:r>
          </a:p>
        </p:txBody>
      </p:sp>
      <p:pic>
        <p:nvPicPr>
          <p:cNvPr id="2052" name="Picture 4" descr="O:\Extension &amp; Membership\Programs\Staff\Kim\Membership\Publications\ME13 Orientation Guide\LCI-0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17321"/>
            <a:ext cx="4191000" cy="2783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International Headquarters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3429000"/>
          </a:xfrm>
        </p:spPr>
        <p:txBody>
          <a:bodyPr/>
          <a:lstStyle/>
          <a:p>
            <a:r>
              <a:rPr lang="en-US" dirty="0" smtClean="0"/>
              <a:t>Located in Oak Brook Illinois</a:t>
            </a:r>
          </a:p>
          <a:p>
            <a:r>
              <a:rPr lang="en-US" dirty="0" smtClean="0"/>
              <a:t>Approximately 275 staff members in 11 divisions:</a:t>
            </a:r>
          </a:p>
          <a:p>
            <a:pPr lvl="1"/>
            <a:r>
              <a:rPr lang="en-US" dirty="0" smtClean="0"/>
              <a:t>Club Supplies and Distribution</a:t>
            </a:r>
          </a:p>
          <a:p>
            <a:pPr lvl="1"/>
            <a:r>
              <a:rPr lang="en-US" dirty="0" smtClean="0"/>
              <a:t>Convention</a:t>
            </a:r>
          </a:p>
          <a:p>
            <a:pPr lvl="1"/>
            <a:r>
              <a:rPr lang="en-US" dirty="0" smtClean="0"/>
              <a:t>District and Club Administration</a:t>
            </a:r>
          </a:p>
          <a:p>
            <a:pPr lvl="1"/>
            <a:r>
              <a:rPr lang="en-US" dirty="0" smtClean="0"/>
              <a:t>Extension and Membership</a:t>
            </a:r>
          </a:p>
          <a:p>
            <a:pPr lvl="1"/>
            <a:r>
              <a:rPr lang="en-US" dirty="0" smtClean="0"/>
              <a:t>Finance</a:t>
            </a:r>
          </a:p>
          <a:p>
            <a:pPr lvl="1"/>
            <a:r>
              <a:rPr lang="en-US" dirty="0" smtClean="0"/>
              <a:t>Information Technology</a:t>
            </a:r>
          </a:p>
          <a:p>
            <a:pPr lvl="1"/>
            <a:endParaRPr lang="en-US" dirty="0"/>
          </a:p>
        </p:txBody>
      </p:sp>
      <p:pic>
        <p:nvPicPr>
          <p:cNvPr id="3074" name="Picture 2" descr="O:\Public Relations &amp; Communications\Common\Photos\Headquarters &amp; Historical\current-HQ.jpg"/>
          <p:cNvPicPr>
            <a:picLocks noChangeAspect="1" noChangeArrowheads="1"/>
          </p:cNvPicPr>
          <p:nvPr/>
        </p:nvPicPr>
        <p:blipFill>
          <a:blip r:embed="rId2"/>
          <a:srcRect t="13889" b="25000"/>
          <a:stretch>
            <a:fillRect/>
          </a:stretch>
        </p:blipFill>
        <p:spPr bwMode="auto">
          <a:xfrm>
            <a:off x="1967705" y="4191000"/>
            <a:ext cx="5208591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24400" y="1524000"/>
            <a:ext cx="4648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lvl="1" indent="-227013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en-US" sz="200" dirty="0" smtClean="0"/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 smtClean="0"/>
              <a:t>Service Activities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 smtClean="0"/>
              <a:t>Leadership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 smtClean="0"/>
              <a:t>Legal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 smtClean="0"/>
              <a:t>LCIF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 smtClean="0"/>
              <a:t>Public Relations and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Lions Clubs International Foundation (LCIF)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LCIF grants an average of US$30 million annually. It provides clubs with the means to build schools, health clinics, vocational rehabilitation, training centers and other projects that address community needs.</a:t>
            </a:r>
          </a:p>
          <a:p>
            <a:r>
              <a:rPr lang="en-US" dirty="0" smtClean="0"/>
              <a:t>LCIF </a:t>
            </a:r>
            <a:r>
              <a:rPr lang="en-US" dirty="0" err="1" smtClean="0"/>
              <a:t>SightFirst</a:t>
            </a:r>
            <a:r>
              <a:rPr lang="en-US" dirty="0" smtClean="0"/>
              <a:t> reduces and eliminates blindness worldwide. The program targets the leading causes of preventable blindness which affects millions of people each year.</a:t>
            </a:r>
          </a:p>
          <a:p>
            <a:pPr lvl="1"/>
            <a:r>
              <a:rPr lang="en-US" dirty="0" smtClean="0"/>
              <a:t>Since it’s launch in 1990, Lions have raised over US$415 million for </a:t>
            </a:r>
            <a:r>
              <a:rPr lang="en-US" dirty="0" err="1" smtClean="0"/>
              <a:t>SightFirst</a:t>
            </a:r>
            <a:r>
              <a:rPr lang="en-US" dirty="0" smtClean="0"/>
              <a:t>, making LCIF the world's largest blindness prevention organization. </a:t>
            </a:r>
          </a:p>
          <a:p>
            <a:endParaRPr lang="en-US" dirty="0"/>
          </a:p>
        </p:txBody>
      </p:sp>
      <p:pic>
        <p:nvPicPr>
          <p:cNvPr id="2050" name="Picture 2" descr="C:\Documents and Settings\KHeyne\My Documents\My Pictures\LCI Photos\Logos\lcif_h2c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099068"/>
            <a:ext cx="4462462" cy="1301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LCI provides training and development opportunities for Lions. The Global Leadership Team (GLT) is the driving force behind these programs, including:</a:t>
            </a:r>
          </a:p>
          <a:p>
            <a:pPr lvl="1"/>
            <a:r>
              <a:rPr lang="en-US" dirty="0" smtClean="0"/>
              <a:t>Emerging Lions Leadership Institutes</a:t>
            </a:r>
          </a:p>
          <a:p>
            <a:pPr lvl="1"/>
            <a:r>
              <a:rPr lang="en-US" dirty="0" smtClean="0"/>
              <a:t>Faculty Development Institutes</a:t>
            </a:r>
          </a:p>
          <a:p>
            <a:pPr lvl="1"/>
            <a:r>
              <a:rPr lang="en-US" dirty="0" smtClean="0"/>
              <a:t>Regional Lions Leadership Institutes</a:t>
            </a:r>
          </a:p>
          <a:p>
            <a:pPr lvl="1"/>
            <a:r>
              <a:rPr lang="en-US" dirty="0" smtClean="0"/>
              <a:t>District Governors-Elect Seminar</a:t>
            </a:r>
          </a:p>
          <a:p>
            <a:pPr lvl="1"/>
            <a:r>
              <a:rPr lang="en-US" dirty="0" smtClean="0"/>
              <a:t>Multiple District Leadership Development Finding</a:t>
            </a:r>
          </a:p>
          <a:p>
            <a:pPr lvl="1"/>
            <a:r>
              <a:rPr lang="en-US" dirty="0" smtClean="0"/>
              <a:t>GLT District Funding Support Program</a:t>
            </a:r>
          </a:p>
          <a:p>
            <a:pPr lvl="1"/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Lions Learning Center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Service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activities generally fall into the following categories:</a:t>
            </a:r>
          </a:p>
          <a:p>
            <a:pPr lvl="1"/>
            <a:r>
              <a:rPr lang="en-US" dirty="0" smtClean="0"/>
              <a:t>Community Services</a:t>
            </a:r>
          </a:p>
          <a:p>
            <a:pPr lvl="1"/>
            <a:r>
              <a:rPr lang="en-US" dirty="0" smtClean="0"/>
              <a:t>Disaster Preparedness and Relief</a:t>
            </a:r>
          </a:p>
          <a:p>
            <a:pPr lvl="1"/>
            <a:r>
              <a:rPr lang="en-US" dirty="0" smtClean="0"/>
              <a:t>Environmental Services</a:t>
            </a:r>
          </a:p>
          <a:p>
            <a:pPr lvl="1"/>
            <a:r>
              <a:rPr lang="en-US" dirty="0" smtClean="0"/>
              <a:t>Health and Wellness</a:t>
            </a:r>
          </a:p>
          <a:p>
            <a:pPr lvl="1"/>
            <a:r>
              <a:rPr lang="en-US" dirty="0" smtClean="0"/>
              <a:t>International Relations</a:t>
            </a:r>
          </a:p>
          <a:p>
            <a:pPr lvl="1"/>
            <a:r>
              <a:rPr lang="en-US" dirty="0" smtClean="0"/>
              <a:t>Opportunities for Youth</a:t>
            </a:r>
          </a:p>
          <a:p>
            <a:pPr lvl="1"/>
            <a:r>
              <a:rPr lang="en-US" dirty="0" smtClean="0"/>
              <a:t>Services for Children</a:t>
            </a:r>
          </a:p>
          <a:p>
            <a:pPr lvl="1"/>
            <a:r>
              <a:rPr lang="en-US" dirty="0" smtClean="0"/>
              <a:t>Global Service Action Campaigns</a:t>
            </a:r>
          </a:p>
          <a:p>
            <a:r>
              <a:rPr lang="en-US" dirty="0" smtClean="0"/>
              <a:t>Service is reported using the Lions Club Service Activity Report.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LION Magazine</a:t>
            </a:r>
          </a:p>
          <a:p>
            <a:r>
              <a:rPr lang="en-US" dirty="0" smtClean="0"/>
              <a:t>E-mail Messages</a:t>
            </a:r>
          </a:p>
          <a:p>
            <a:r>
              <a:rPr lang="en-US" dirty="0" smtClean="0"/>
              <a:t>Web site</a:t>
            </a:r>
          </a:p>
          <a:p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Facebook</a:t>
            </a:r>
          </a:p>
          <a:p>
            <a:pPr lvl="2"/>
            <a:r>
              <a:rPr lang="en-US" dirty="0" smtClean="0"/>
              <a:t>www.facebook.com/lionsclubs</a:t>
            </a:r>
          </a:p>
          <a:p>
            <a:pPr lvl="1"/>
            <a:r>
              <a:rPr lang="en-US" dirty="0" smtClean="0"/>
              <a:t>Twitter</a:t>
            </a:r>
          </a:p>
          <a:p>
            <a:pPr lvl="2"/>
            <a:r>
              <a:rPr lang="en-US" dirty="0" smtClean="0"/>
              <a:t>https://twitter.com/lionsclubsorg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669" y="838200"/>
            <a:ext cx="261334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20833" t="14375" r="20833" b="13959"/>
          <a:stretch>
            <a:fillRect/>
          </a:stretch>
        </p:blipFill>
        <p:spPr bwMode="auto">
          <a:xfrm>
            <a:off x="5105400" y="3505200"/>
            <a:ext cx="3352800" cy="257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Welcome to our Lions Club!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Who Lions 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Lions are men and women dedicated to serving those in need, whether in their own community or around the world.</a:t>
            </a:r>
          </a:p>
          <a:p>
            <a:pPr lvl="1"/>
            <a:r>
              <a:rPr lang="en-US" dirty="0" smtClean="0"/>
              <a:t>Nearly 1.4 million members</a:t>
            </a:r>
          </a:p>
          <a:p>
            <a:pPr lvl="1"/>
            <a:r>
              <a:rPr lang="en-US" dirty="0" smtClean="0"/>
              <a:t>Over 200 countries</a:t>
            </a:r>
          </a:p>
          <a:p>
            <a:pPr lvl="1"/>
            <a:r>
              <a:rPr lang="en-US" dirty="0" smtClean="0"/>
              <a:t>More than 46,000 clubs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" name="Picture 2" descr="C:\Documents and Settings\KHeyne\My Documents\My Pictures\LCI Photos\Group Photos\t0101.JPG"/>
          <p:cNvPicPr>
            <a:picLocks noChangeAspect="1" noChangeArrowheads="1"/>
          </p:cNvPicPr>
          <p:nvPr/>
        </p:nvPicPr>
        <p:blipFill>
          <a:blip r:embed="rId2" cstate="print"/>
          <a:srcRect l="4804" r="6641"/>
          <a:stretch>
            <a:fillRect/>
          </a:stretch>
        </p:blipFill>
        <p:spPr bwMode="auto">
          <a:xfrm>
            <a:off x="3657600" y="2734056"/>
            <a:ext cx="5059680" cy="3794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Who Lions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Vision Statement: </a:t>
            </a:r>
            <a:r>
              <a:rPr lang="en-US" dirty="0" smtClean="0"/>
              <a:t>To be the global leader in community and humanitarian service.</a:t>
            </a:r>
            <a:endParaRPr lang="en-US" b="1" dirty="0" smtClean="0"/>
          </a:p>
          <a:p>
            <a:r>
              <a:rPr lang="en-US" b="1" dirty="0" smtClean="0"/>
              <a:t>Mission Statement:</a:t>
            </a:r>
            <a:r>
              <a:rPr lang="en-US" dirty="0" smtClean="0"/>
              <a:t> To empower volunteers to serve their communities, meet humanitarian needs, encourage peace and promote international understanding through Lions clubs.</a:t>
            </a:r>
            <a:endParaRPr lang="en-US" b="1" dirty="0" smtClean="0"/>
          </a:p>
          <a:p>
            <a:r>
              <a:rPr lang="en-US" b="1" dirty="0" smtClean="0"/>
              <a:t>Motto: </a:t>
            </a:r>
            <a:r>
              <a:rPr lang="en-US" dirty="0" smtClean="0"/>
              <a:t>“We Serve”</a:t>
            </a:r>
            <a:endParaRPr lang="en-US" b="1" dirty="0" smtClean="0"/>
          </a:p>
          <a:p>
            <a:r>
              <a:rPr lang="en-US" b="1" dirty="0" smtClean="0"/>
              <a:t>Code of Ethics: </a:t>
            </a:r>
            <a:r>
              <a:rPr lang="en-US" dirty="0" smtClean="0"/>
              <a:t>LCI has a code of ethics which set the standard that Lions should aspire to adhere to.</a:t>
            </a:r>
          </a:p>
          <a:p>
            <a:r>
              <a:rPr lang="en-US" b="1" dirty="0" smtClean="0"/>
              <a:t>Purposes: </a:t>
            </a:r>
            <a:r>
              <a:rPr lang="en-US" dirty="0" smtClean="0"/>
              <a:t>LCI has a list of purposes to convey why Lions clubs exist.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benefits of Lions clubs membership are numerous, and include:</a:t>
            </a:r>
          </a:p>
          <a:p>
            <a:pPr marL="915988"/>
            <a:r>
              <a:rPr lang="en-US" dirty="0" smtClean="0"/>
              <a:t>Helping those in need</a:t>
            </a:r>
          </a:p>
          <a:p>
            <a:pPr marL="915988"/>
            <a:r>
              <a:rPr lang="en-US" dirty="0" smtClean="0"/>
              <a:t>Making a difference in your community</a:t>
            </a:r>
          </a:p>
          <a:p>
            <a:pPr marL="915988"/>
            <a:r>
              <a:rPr lang="en-US" dirty="0" smtClean="0"/>
              <a:t>Having an impact on those in need worldwide</a:t>
            </a:r>
          </a:p>
          <a:p>
            <a:pPr marL="915988"/>
            <a:r>
              <a:rPr lang="en-US" dirty="0" smtClean="0"/>
              <a:t>Developing leadership skills</a:t>
            </a:r>
          </a:p>
          <a:p>
            <a:pPr marL="915988"/>
            <a:r>
              <a:rPr lang="en-US" dirty="0" smtClean="0"/>
              <a:t>Enhancing communication skills</a:t>
            </a:r>
          </a:p>
          <a:p>
            <a:pPr marL="915988"/>
            <a:r>
              <a:rPr lang="en-US" dirty="0" smtClean="0"/>
              <a:t>Utilizing planning and organization skills</a:t>
            </a:r>
          </a:p>
          <a:p>
            <a:pPr marL="915988"/>
            <a:r>
              <a:rPr lang="en-US" dirty="0" smtClean="0"/>
              <a:t>Working hands-on to meet community needs</a:t>
            </a:r>
          </a:p>
          <a:p>
            <a:pPr marL="915988"/>
            <a:r>
              <a:rPr lang="en-US" dirty="0" smtClean="0"/>
              <a:t>Meeting new people</a:t>
            </a:r>
          </a:p>
          <a:p>
            <a:pPr marL="915988"/>
            <a:r>
              <a:rPr lang="en-US" dirty="0" smtClean="0"/>
              <a:t>Opportunities to network</a:t>
            </a:r>
          </a:p>
          <a:p>
            <a:pPr marL="915988"/>
            <a:r>
              <a:rPr lang="en-US" dirty="0" smtClean="0"/>
              <a:t>Opportunities to travel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[Insert club name here]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361032" y="2604806"/>
            <a:ext cx="8421936" cy="1648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Year chartered:</a:t>
            </a:r>
          </a:p>
          <a:p>
            <a:r>
              <a:rPr lang="en-US" dirty="0" smtClean="0"/>
              <a:t>Number of charter members:</a:t>
            </a:r>
          </a:p>
          <a:p>
            <a:r>
              <a:rPr lang="en-US" dirty="0" smtClean="0"/>
              <a:t>Clubs sponsored by us:</a:t>
            </a:r>
          </a:p>
          <a:p>
            <a:r>
              <a:rPr lang="en-US" dirty="0" smtClean="0"/>
              <a:t>Significant awards or achievements: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Club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President:</a:t>
            </a:r>
          </a:p>
          <a:p>
            <a:r>
              <a:rPr lang="en-US" dirty="0" smtClean="0"/>
              <a:t>Immediate Past President:</a:t>
            </a:r>
          </a:p>
          <a:p>
            <a:r>
              <a:rPr lang="en-US" dirty="0" smtClean="0"/>
              <a:t>Vice President:</a:t>
            </a:r>
          </a:p>
          <a:p>
            <a:r>
              <a:rPr lang="en-US" dirty="0" smtClean="0"/>
              <a:t>Secretary:</a:t>
            </a:r>
          </a:p>
          <a:p>
            <a:r>
              <a:rPr lang="en-US" dirty="0" smtClean="0"/>
              <a:t>Treasurer:</a:t>
            </a:r>
          </a:p>
          <a:p>
            <a:pPr marL="230188" lvl="1" indent="-230188">
              <a:buFont typeface="Arial" charset="0"/>
              <a:buChar char="•"/>
            </a:pPr>
            <a:r>
              <a:rPr lang="en-US" sz="2600" dirty="0" smtClean="0">
                <a:ea typeface="+mn-ea"/>
                <a:cs typeface="+mn-cs"/>
              </a:rPr>
              <a:t>Lion Tamer: </a:t>
            </a:r>
          </a:p>
          <a:p>
            <a:pPr marL="690563" lvl="2">
              <a:buFont typeface="Wingdings" pitchFamily="2" charset="2"/>
              <a:buChar char="§"/>
            </a:pPr>
            <a:r>
              <a:rPr lang="en-US" dirty="0" smtClean="0"/>
              <a:t>Responsible for club property (such as flags, banners, gavels, etc.). The Lion Tamer also keeps order and distributes materials at meetings.</a:t>
            </a:r>
          </a:p>
          <a:p>
            <a:r>
              <a:rPr lang="en-US" dirty="0" smtClean="0"/>
              <a:t>Tail Twister:</a:t>
            </a:r>
          </a:p>
          <a:p>
            <a:pPr lvl="1"/>
            <a:r>
              <a:rPr lang="en-US" dirty="0" smtClean="0"/>
              <a:t>Serves to promote harmony, good fellowship and enthusiasm at club meetings through the judicious imposition of “fines” on members. </a:t>
            </a:r>
          </a:p>
          <a:p>
            <a:r>
              <a:rPr lang="en-US" dirty="0" smtClean="0"/>
              <a:t>Membership Chairperson: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[List the traditions your club participates in and explain to the new member why the club does them.]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I Ec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1324</Words>
  <Application>Microsoft Office PowerPoint</Application>
  <PresentationFormat>On-screen Show (4:3)</PresentationFormat>
  <Paragraphs>198</Paragraphs>
  <Slides>29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LCI Eco Template</vt:lpstr>
      <vt:lpstr>New Member Orientation</vt:lpstr>
      <vt:lpstr>New Member Orientation Summary</vt:lpstr>
      <vt:lpstr>Who Lions Are</vt:lpstr>
      <vt:lpstr>Who Lions Are</vt:lpstr>
      <vt:lpstr>Membership</vt:lpstr>
      <vt:lpstr>[Insert club name here]</vt:lpstr>
      <vt:lpstr>History</vt:lpstr>
      <vt:lpstr>Club Officers</vt:lpstr>
      <vt:lpstr>Traditions</vt:lpstr>
      <vt:lpstr>Elections</vt:lpstr>
      <vt:lpstr>Service and Fundraising Activities</vt:lpstr>
      <vt:lpstr>Meetings</vt:lpstr>
      <vt:lpstr>Dues and Budgets</vt:lpstr>
      <vt:lpstr>How We Communicate</vt:lpstr>
      <vt:lpstr>District and Multiple District</vt:lpstr>
      <vt:lpstr>Organizational Structure</vt:lpstr>
      <vt:lpstr>District Convention</vt:lpstr>
      <vt:lpstr>How the District and Multiple District Communicate</vt:lpstr>
      <vt:lpstr>Lions Clubs International</vt:lpstr>
      <vt:lpstr>History</vt:lpstr>
      <vt:lpstr>Name and Logo</vt:lpstr>
      <vt:lpstr>Organizational Structure</vt:lpstr>
      <vt:lpstr>International Convention</vt:lpstr>
      <vt:lpstr>International Headquarters</vt:lpstr>
      <vt:lpstr>Lions Clubs International Foundation (LCIF)</vt:lpstr>
      <vt:lpstr>Leadership</vt:lpstr>
      <vt:lpstr>Service Activities</vt:lpstr>
      <vt:lpstr>Communications</vt:lpstr>
      <vt:lpstr>Welcome to our Lions Club!</vt:lpstr>
    </vt:vector>
  </TitlesOfParts>
  <Company>Lions Clubs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Heyne</dc:creator>
  <cp:lastModifiedBy>Trustmark Companies</cp:lastModifiedBy>
  <cp:revision>98</cp:revision>
  <dcterms:created xsi:type="dcterms:W3CDTF">2011-03-29T14:17:54Z</dcterms:created>
  <dcterms:modified xsi:type="dcterms:W3CDTF">2013-09-27T15:54:57Z</dcterms:modified>
</cp:coreProperties>
</file>